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50" r:id="rId3"/>
    <p:sldMasterId id="2147483660" r:id="rId4"/>
    <p:sldMasterId id="2147483662" r:id="rId5"/>
  </p:sldMasterIdLst>
  <p:notesMasterIdLst>
    <p:notesMasterId r:id="rId7"/>
  </p:notesMasterIdLst>
  <p:handoutMasterIdLst>
    <p:handoutMasterId r:id="rId24"/>
  </p:handoutMasterIdLst>
  <p:sldIdLst>
    <p:sldId id="3195" r:id="rId6"/>
    <p:sldId id="3238" r:id="rId8"/>
    <p:sldId id="3203" r:id="rId9"/>
    <p:sldId id="3204" r:id="rId10"/>
    <p:sldId id="3198" r:id="rId11"/>
    <p:sldId id="3172" r:id="rId12"/>
    <p:sldId id="3232" r:id="rId13"/>
    <p:sldId id="3233" r:id="rId14"/>
    <p:sldId id="3234" r:id="rId15"/>
    <p:sldId id="3235" r:id="rId16"/>
    <p:sldId id="3236" r:id="rId17"/>
    <p:sldId id="3211" r:id="rId18"/>
    <p:sldId id="3237" r:id="rId19"/>
    <p:sldId id="3213" r:id="rId20"/>
    <p:sldId id="3200" r:id="rId21"/>
    <p:sldId id="3215" r:id="rId22"/>
    <p:sldId id="3191" r:id="rId23"/>
  </p:sldIdLst>
  <p:sldSz cx="12858750" cy="7232650"/>
  <p:notesSz cx="6858000" cy="9144000"/>
  <p:custDataLst>
    <p:tags r:id="rId28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FBE"/>
    <a:srgbClr val="00205F"/>
    <a:srgbClr val="C00000"/>
    <a:srgbClr val="FF9900"/>
    <a:srgbClr val="2C6934"/>
    <a:srgbClr val="51A634"/>
    <a:srgbClr val="FF0000"/>
    <a:srgbClr val="1C57A8"/>
    <a:srgbClr val="E61D27"/>
    <a:srgbClr val="CA8F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1" autoAdjust="0"/>
    <p:restoredTop sz="87339" autoAdjust="0"/>
  </p:normalViewPr>
  <p:slideViewPr>
    <p:cSldViewPr>
      <p:cViewPr varScale="1">
        <p:scale>
          <a:sx n="95" d="100"/>
          <a:sy n="95" d="100"/>
        </p:scale>
        <p:origin x="816" y="78"/>
      </p:cViewPr>
      <p:guideLst>
        <p:guide orient="horz" pos="360"/>
        <p:guide pos="4035"/>
        <p:guide pos="544"/>
        <p:guide orient="horz" pos="4223"/>
        <p:guide pos="7495"/>
        <p:guide pos="6857"/>
        <p:guide pos="4902"/>
        <p:guide pos="543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8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8" Type="http://schemas.openxmlformats.org/officeDocument/2006/relationships/tags" Target="tags/tag13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7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440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>
                <a:solidFill>
                  <a:prstClr val="black"/>
                </a:solidFill>
              </a:rPr>
            </a:fld>
            <a:endParaRPr lang="en-US" altLang="zh-CN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F112EBE6-927F-4E2F-89B9-1E0B4C61799C}" type="slidenum">
              <a:rPr lang="zh-CN" altLang="en-US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F112EBE6-927F-4E2F-89B9-1E0B4C61799C}" type="slidenum">
              <a:rPr lang="zh-CN" altLang="en-US">
                <a:solidFill>
                  <a:prstClr val="black"/>
                </a:solidFill>
                <a:latin typeface="等线" panose="02010600030101010101" charset="-122"/>
                <a:ea typeface="等线" panose="02010600030101010101" charset="-122"/>
              </a:rPr>
            </a:fld>
            <a:endParaRPr lang="zh-CN" altLang="en-US">
              <a:solidFill>
                <a:prstClr val="black"/>
              </a:solidFill>
              <a:latin typeface="等线" panose="02010600030101010101" charset="-122"/>
              <a:ea typeface="等线" panose="02010600030101010101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8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9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10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1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-36721" y="560948"/>
            <a:ext cx="1271450" cy="486886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02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6" y="6704025"/>
            <a:ext cx="289278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fld id="{3BED4874-415F-4462-8CBD-90FA9588F106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91" y="6704025"/>
            <a:ext cx="433917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9" y="6704025"/>
            <a:ext cx="289278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fld id="{8C92ADDF-ABC6-4EEC-846D-A1AE2D41067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-7468" y="203853"/>
            <a:ext cx="417656" cy="708790"/>
          </a:xfrm>
          <a:prstGeom prst="rect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2445467" y="6529873"/>
            <a:ext cx="417656" cy="708790"/>
          </a:xfrm>
          <a:prstGeom prst="rect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521170" y="196203"/>
            <a:ext cx="172214" cy="708790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8" name="文本框 23"/>
          <p:cNvSpPr>
            <a:spLocks noChangeArrowheads="1"/>
          </p:cNvSpPr>
          <p:nvPr userDrawn="1"/>
        </p:nvSpPr>
        <p:spPr bwMode="auto">
          <a:xfrm>
            <a:off x="11226172" y="295922"/>
            <a:ext cx="1690669" cy="616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33" tIns="48216" rIns="96433" bIns="48216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3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LOGO</a:t>
            </a:r>
            <a:endParaRPr lang="en-US" altLang="zh-CN" sz="3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 flipV="1">
            <a:off x="12647150" y="324318"/>
            <a:ext cx="191381" cy="520183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6" y="6704025"/>
            <a:ext cx="289278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fld id="{3BED4874-415F-4462-8CBD-90FA9588F106}" type="datetimeFigureOut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91" y="6704025"/>
            <a:ext cx="433917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9" y="6704025"/>
            <a:ext cx="2892783" cy="384175"/>
          </a:xfrm>
          <a:prstGeom prst="rect">
            <a:avLst/>
          </a:prstGeom>
        </p:spPr>
        <p:txBody>
          <a:bodyPr lIns="96420" tIns="48210" rIns="96420" bIns="48210"/>
          <a:lstStyle/>
          <a:p>
            <a:pPr defTabSz="963930"/>
            <a:fld id="{8C92ADDF-ABC6-4EEC-846D-A1AE2D410679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-7468" y="203853"/>
            <a:ext cx="417656" cy="708790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12445467" y="6529873"/>
            <a:ext cx="417656" cy="708790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521170" y="196203"/>
            <a:ext cx="172214" cy="708790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  <p:sp>
        <p:nvSpPr>
          <p:cNvPr id="8" name="文本框 23"/>
          <p:cNvSpPr>
            <a:spLocks noChangeArrowheads="1"/>
          </p:cNvSpPr>
          <p:nvPr userDrawn="1"/>
        </p:nvSpPr>
        <p:spPr bwMode="auto">
          <a:xfrm>
            <a:off x="11226172" y="295922"/>
            <a:ext cx="1690669" cy="6167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33" tIns="48216" rIns="96433" bIns="48216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3400">
                <a:solidFill>
                  <a:srgbClr val="4E639C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LOGO</a:t>
            </a:r>
            <a:endParaRPr lang="en-US" altLang="zh-CN" sz="3400">
              <a:solidFill>
                <a:srgbClr val="4E639C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9" name="矩形 8"/>
          <p:cNvSpPr/>
          <p:nvPr userDrawn="1"/>
        </p:nvSpPr>
        <p:spPr>
          <a:xfrm flipV="1">
            <a:off x="12647150" y="324318"/>
            <a:ext cx="191381" cy="520183"/>
          </a:xfrm>
          <a:prstGeom prst="rect">
            <a:avLst/>
          </a:prstGeom>
          <a:solidFill>
            <a:srgbClr val="4E63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2500">
              <a:solidFill>
                <a:srgbClr val="4E639C"/>
              </a:solidFill>
            </a:endParaRP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6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7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9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-36721" y="560948"/>
            <a:ext cx="1271450" cy="486886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01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6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7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9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-36721" y="560948"/>
            <a:ext cx="1259528" cy="482094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02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6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7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9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-36721" y="560948"/>
            <a:ext cx="1259528" cy="482094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03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6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7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9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-36721" y="560948"/>
            <a:ext cx="1259528" cy="482094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04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6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7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8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9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-36721" y="560948"/>
            <a:ext cx="1271450" cy="486886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01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3" name="直接连接符 12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10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11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12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3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-36721" y="560948"/>
            <a:ext cx="1271450" cy="486886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04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 userDrawn="1"/>
        </p:nvGrpSpPr>
        <p:grpSpPr>
          <a:xfrm>
            <a:off x="0" y="610448"/>
            <a:ext cx="1434554" cy="387886"/>
            <a:chOff x="0" y="981610"/>
            <a:chExt cx="1360170" cy="367794"/>
          </a:xfrm>
        </p:grpSpPr>
        <p:sp>
          <p:nvSpPr>
            <p:cNvPr id="23" name="矩形 3"/>
            <p:cNvSpPr/>
            <p:nvPr/>
          </p:nvSpPr>
          <p:spPr>
            <a:xfrm>
              <a:off x="531495" y="1038933"/>
              <a:ext cx="828675" cy="253149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  <p:sp>
          <p:nvSpPr>
            <p:cNvPr id="24" name="矩形 3"/>
            <p:cNvSpPr/>
            <p:nvPr/>
          </p:nvSpPr>
          <p:spPr>
            <a:xfrm>
              <a:off x="0" y="981610"/>
              <a:ext cx="1203960" cy="367794"/>
            </a:xfrm>
            <a:custGeom>
              <a:avLst/>
              <a:gdLst>
                <a:gd name="connsiteX0" fmla="*/ 0 w 1203960"/>
                <a:gd name="connsiteY0" fmla="*/ 3810 h 367794"/>
                <a:gd name="connsiteX1" fmla="*/ 1203960 w 1203960"/>
                <a:gd name="connsiteY1" fmla="*/ 0 h 367794"/>
                <a:gd name="connsiteX2" fmla="*/ 1116330 w 1203960"/>
                <a:gd name="connsiteY2" fmla="*/ 367794 h 367794"/>
                <a:gd name="connsiteX3" fmla="*/ 0 w 1203960"/>
                <a:gd name="connsiteY3" fmla="*/ 367794 h 367794"/>
                <a:gd name="connsiteX4" fmla="*/ 0 w 1203960"/>
                <a:gd name="connsiteY4" fmla="*/ 3810 h 367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3960" h="367794">
                  <a:moveTo>
                    <a:pt x="0" y="3810"/>
                  </a:moveTo>
                  <a:lnTo>
                    <a:pt x="1203960" y="0"/>
                  </a:lnTo>
                  <a:lnTo>
                    <a:pt x="1116330" y="367794"/>
                  </a:lnTo>
                  <a:lnTo>
                    <a:pt x="0" y="367794"/>
                  </a:lnTo>
                  <a:lnTo>
                    <a:pt x="0" y="3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4565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900">
                <a:solidFill>
                  <a:srgbClr val="FFFFFF"/>
                </a:solidFill>
              </a:endParaRPr>
            </a:p>
          </p:txBody>
        </p:sp>
      </p:grpSp>
      <p:sp>
        <p:nvSpPr>
          <p:cNvPr id="25" name="矩形 3"/>
          <p:cNvSpPr/>
          <p:nvPr userDrawn="1"/>
        </p:nvSpPr>
        <p:spPr>
          <a:xfrm>
            <a:off x="10814380" y="698699"/>
            <a:ext cx="1023308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26" name="矩形 3"/>
          <p:cNvSpPr/>
          <p:nvPr userDrawn="1"/>
        </p:nvSpPr>
        <p:spPr>
          <a:xfrm flipH="1" flipV="1">
            <a:off x="9807747" y="699863"/>
            <a:ext cx="1142554" cy="211384"/>
          </a:xfrm>
          <a:custGeom>
            <a:avLst/>
            <a:gdLst>
              <a:gd name="connsiteX0" fmla="*/ 0 w 1203960"/>
              <a:gd name="connsiteY0" fmla="*/ 370407 h 370407"/>
              <a:gd name="connsiteX1" fmla="*/ 145383 w 1203960"/>
              <a:gd name="connsiteY1" fmla="*/ 0 h 370407"/>
              <a:gd name="connsiteX2" fmla="*/ 1203960 w 1203960"/>
              <a:gd name="connsiteY2" fmla="*/ 2613 h 370407"/>
              <a:gd name="connsiteX3" fmla="*/ 1116330 w 1203960"/>
              <a:gd name="connsiteY3" fmla="*/ 370407 h 370407"/>
              <a:gd name="connsiteX4" fmla="*/ 0 w 1203960"/>
              <a:gd name="connsiteY4" fmla="*/ 370407 h 370407"/>
              <a:gd name="connsiteX5" fmla="*/ 0 w 1203960"/>
              <a:gd name="connsiteY5" fmla="*/ 6423 h 3704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3960" h="370407">
                <a:moveTo>
                  <a:pt x="0" y="370407"/>
                </a:moveTo>
                <a:lnTo>
                  <a:pt x="145383" y="0"/>
                </a:lnTo>
                <a:lnTo>
                  <a:pt x="1203960" y="2613"/>
                </a:lnTo>
                <a:lnTo>
                  <a:pt x="1116330" y="370407"/>
                </a:lnTo>
                <a:lnTo>
                  <a:pt x="0" y="37040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3" tIns="48216" rIns="96433" bIns="48216" rtlCol="0" anchor="ctr"/>
          <a:lstStyle/>
          <a:p>
            <a:pPr algn="ctr" defTabSz="964565" fontAlgn="auto">
              <a:spcBef>
                <a:spcPct val="0"/>
              </a:spcBef>
              <a:spcAft>
                <a:spcPct val="0"/>
              </a:spcAft>
            </a:pPr>
            <a:endParaRPr lang="zh-CN" altLang="en-US" sz="1900">
              <a:solidFill>
                <a:srgbClr val="FFFFFF"/>
              </a:solidFill>
            </a:endParaRPr>
          </a:p>
        </p:txBody>
      </p:sp>
      <p:sp>
        <p:nvSpPr>
          <p:cNvPr id="27" name="文本框 26"/>
          <p:cNvSpPr txBox="1"/>
          <p:nvPr userDrawn="1"/>
        </p:nvSpPr>
        <p:spPr>
          <a:xfrm>
            <a:off x="-36721" y="560948"/>
            <a:ext cx="1271450" cy="486886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500">
                <a:solidFill>
                  <a:srgbClr val="FFFFFF"/>
                </a:solidFill>
                <a:latin typeface="Calibri" panose="020F0502020204030204"/>
                <a:ea typeface="宋体" panose="02010600030101010101" pitchFamily="2" charset="-122"/>
              </a:rPr>
              <a:t>PARK 01</a:t>
            </a:r>
            <a:endParaRPr lang="zh-CN" altLang="en-US" sz="2500">
              <a:solidFill>
                <a:srgbClr val="FFFFFF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8" name="文本框 27"/>
          <p:cNvSpPr txBox="1"/>
          <p:nvPr userDrawn="1"/>
        </p:nvSpPr>
        <p:spPr>
          <a:xfrm>
            <a:off x="9900643" y="650210"/>
            <a:ext cx="912895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公司名字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1003081" y="670903"/>
            <a:ext cx="757148" cy="312817"/>
          </a:xfrm>
          <a:prstGeom prst="rect">
            <a:avLst/>
          </a:prstGeom>
          <a:noFill/>
        </p:spPr>
        <p:txBody>
          <a:bodyPr wrap="none" lIns="96433" tIns="48216" rIns="96433" bIns="48216" rtlCol="0">
            <a:spAutoFit/>
          </a:bodyPr>
          <a:lstStyle/>
          <a:p>
            <a:pPr defTabSz="964565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LOGO </a:t>
            </a:r>
            <a:endParaRPr lang="zh-CN" altLang="en-US" sz="14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直接连接符 29"/>
          <p:cNvCxnSpPr/>
          <p:nvPr userDrawn="1"/>
        </p:nvCxnSpPr>
        <p:spPr>
          <a:xfrm>
            <a:off x="4126194" y="910083"/>
            <a:ext cx="5773975" cy="0"/>
          </a:xfrm>
          <a:prstGeom prst="line">
            <a:avLst/>
          </a:prstGeom>
          <a:ln w="19050">
            <a:solidFill>
              <a:srgbClr val="D6D6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0.xml"/><Relationship Id="rId8" Type="http://schemas.openxmlformats.org/officeDocument/2006/relationships/slideLayout" Target="../slideLayouts/slideLayout9.xml"/><Relationship Id="rId7" Type="http://schemas.openxmlformats.org/officeDocument/2006/relationships/slideLayout" Target="../slideLayouts/slideLayout8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/>
  <p:txStyles>
    <p:titleStyle>
      <a:lvl1pPr algn="l" defTabSz="964565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300" indent="-241300" algn="l" defTabSz="964565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5" kern="1200">
          <a:solidFill>
            <a:schemeClr val="tx1"/>
          </a:solidFill>
          <a:latin typeface="+mn-lt"/>
          <a:ea typeface="+mn-ea"/>
          <a:cs typeface="+mn-cs"/>
        </a:defRPr>
      </a:lvl1pPr>
      <a:lvl2pPr marL="723265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30" kern="1200">
          <a:solidFill>
            <a:schemeClr val="tx1"/>
          </a:solidFill>
          <a:latin typeface="+mn-lt"/>
          <a:ea typeface="+mn-ea"/>
          <a:cs typeface="+mn-cs"/>
        </a:defRPr>
      </a:lvl2pPr>
      <a:lvl3pPr marL="1205230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10" kern="1200">
          <a:solidFill>
            <a:schemeClr val="tx1"/>
          </a:solidFill>
          <a:latin typeface="+mn-lt"/>
          <a:ea typeface="+mn-ea"/>
          <a:cs typeface="+mn-cs"/>
        </a:defRPr>
      </a:lvl3pPr>
      <a:lvl4pPr marL="1687830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69795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51760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34360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616325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098290" indent="-241300" algn="l" defTabSz="964565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81965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64565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46530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28495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411095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93060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75025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56990" algn="l" defTabSz="964565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ransition/>
  <p:txStyles>
    <p:titleStyle>
      <a:lvl1pPr algn="l" defTabSz="91313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313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165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730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295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4860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060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68625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5190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1755" indent="-228600" algn="l" defTabSz="91313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1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689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4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02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659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379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7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9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3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1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781760" y="2608733"/>
            <a:ext cx="7200800" cy="10153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6600" b="1">
                <a:solidFill>
                  <a:schemeClr val="accent1"/>
                </a:solidFill>
                <a:cs typeface="Arial" panose="020B0604020202020204" pitchFamily="34" charset="0"/>
              </a:rPr>
              <a:t>智能家居安全综述</a:t>
            </a:r>
            <a:endParaRPr lang="zh-CN" altLang="en-US" sz="4400" b="1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21" name="矩形 259"/>
          <p:cNvSpPr>
            <a:spLocks noChangeArrowheads="1"/>
          </p:cNvSpPr>
          <p:nvPr/>
        </p:nvSpPr>
        <p:spPr bwMode="auto">
          <a:xfrm>
            <a:off x="6069022" y="4912112"/>
            <a:ext cx="1728185" cy="316865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</a:ln>
        </p:spPr>
        <p:txBody>
          <a:bodyPr wrap="square" lIns="36000" tIns="36000" rIns="36000" bIns="36000" anchor="ctr" anchorCtr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汇报人：刘昕辰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3" name="等腰三角形 22"/>
          <p:cNvSpPr/>
          <p:nvPr/>
        </p:nvSpPr>
        <p:spPr>
          <a:xfrm rot="20467756">
            <a:off x="9949681" y="3113031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8927138">
            <a:off x="9058298" y="1843614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4290257">
            <a:off x="8509459" y="3210444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rot="20427646">
            <a:off x="10836796" y="2022244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817375">
            <a:off x="9948916" y="5479640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8814131">
            <a:off x="9254971" y="1218500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9" name="音效1111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41180" y="334052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49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349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  <p:bldLst>
      <p:bldP spid="8" grpId="0"/>
      <p:bldP spid="8" grpId="1"/>
      <p:bldP spid="21" grpId="0" bldLvl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 rot="5400000">
            <a:off x="2542417" y="3961245"/>
            <a:ext cx="3765411" cy="0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5400000">
            <a:off x="6065590" y="3961245"/>
            <a:ext cx="3765411" cy="0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1 Rectángulo"/>
          <p:cNvSpPr/>
          <p:nvPr/>
        </p:nvSpPr>
        <p:spPr>
          <a:xfrm>
            <a:off x="1220954" y="2078544"/>
            <a:ext cx="2779044" cy="1107839"/>
          </a:xfrm>
          <a:prstGeom prst="rect">
            <a:avLst/>
          </a:prstGeom>
          <a:solidFill>
            <a:schemeClr val="accent1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6393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含义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211433" y="3842354"/>
            <a:ext cx="2578379" cy="1630360"/>
            <a:chOff x="495142" y="2548492"/>
            <a:chExt cx="2191599" cy="1159432"/>
          </a:xfrm>
        </p:grpSpPr>
        <p:sp>
          <p:nvSpPr>
            <p:cNvPr id="22" name="矩形 21"/>
            <p:cNvSpPr/>
            <p:nvPr/>
          </p:nvSpPr>
          <p:spPr>
            <a:xfrm>
              <a:off x="503238" y="2548492"/>
              <a:ext cx="263395" cy="3057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63930" eaLnBrk="0" hangingPunct="0">
                <a:defRPr/>
              </a:pPr>
              <a:endParaRPr lang="en-US" altLang="zh-CN" sz="2200" ker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95142" y="2548716"/>
              <a:ext cx="2191599" cy="11592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ym typeface="+mn-ea"/>
                </a:rPr>
                <a:t>智能音箱指的是，能够对多个其它设备进行控制的设备，和移动APP具有等共同的地位。</a:t>
              </a:r>
              <a:endParaRPr lang="zh-CN" altLang="en-US" sz="2000">
                <a:sym typeface="+mn-ea"/>
              </a:endParaRPr>
            </a:p>
          </p:txBody>
        </p:sp>
      </p:grpSp>
      <p:sp>
        <p:nvSpPr>
          <p:cNvPr id="24" name="42 Rectángulo"/>
          <p:cNvSpPr/>
          <p:nvPr/>
        </p:nvSpPr>
        <p:spPr>
          <a:xfrm>
            <a:off x="4771613" y="2078545"/>
            <a:ext cx="2779046" cy="1107839"/>
          </a:xfrm>
          <a:prstGeom prst="rect">
            <a:avLst/>
          </a:prstGeom>
          <a:solidFill>
            <a:schemeClr val="accent2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/>
          <a:p>
            <a:pPr algn="ctr" defTabSz="963930" eaLnBrk="0" hangingPunct="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攻击语音识别系统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4771390" y="3842385"/>
            <a:ext cx="309880" cy="4298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63930" eaLnBrk="0" hangingPunct="0">
              <a:defRPr/>
            </a:pPr>
            <a:endParaRPr lang="en-US" altLang="zh-CN" sz="2200" kern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51 Rectángulo"/>
          <p:cNvSpPr/>
          <p:nvPr/>
        </p:nvSpPr>
        <p:spPr>
          <a:xfrm>
            <a:off x="8306490" y="2078543"/>
            <a:ext cx="2780904" cy="1107838"/>
          </a:xfrm>
          <a:prstGeom prst="rect">
            <a:avLst/>
          </a:prstGeom>
          <a:solidFill>
            <a:schemeClr val="accent3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/>
          <a:p>
            <a:pPr algn="ctr" defTabSz="963930" eaLnBrk="0" hangingPunct="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攻击智能控制系统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510905" y="3842385"/>
            <a:ext cx="2578100" cy="2861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>
                    <a:lumMod val="75000"/>
                    <a:lumOff val="25000"/>
                  </a:prstClr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1.使用超声波指令攻击音箱的语音识别系统，用户无法听见，但距离近</a:t>
            </a:r>
            <a:endParaRPr lang="en-US" altLang="zh-CN" sz="2000">
              <a:solidFill>
                <a:prstClr val="black">
                  <a:lumMod val="75000"/>
                  <a:lumOff val="25000"/>
                </a:prstClr>
              </a:solidFill>
              <a:latin typeface="宋体" panose="02010600030101010101" pitchFamily="2" charset="-122"/>
              <a:cs typeface="宋体" panose="02010600030101010101" pitchFamily="2" charset="-122"/>
              <a:sym typeface="+mn-ea"/>
            </a:endParaRPr>
          </a:p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olidFill>
                  <a:prstClr val="black">
                    <a:lumMod val="75000"/>
                    <a:lumOff val="25000"/>
                  </a:prstClr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rPr>
              <a:t>2.提取语音信息的语音特征，生成机器可以识别，用户无法理解的噪声/将恶意指令混入歌曲</a:t>
            </a:r>
            <a:endParaRPr lang="en-US" altLang="zh-CN" sz="2000">
              <a:solidFill>
                <a:prstClr val="black">
                  <a:lumMod val="75000"/>
                  <a:lumOff val="25000"/>
                </a:prstClr>
              </a:solidFill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2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7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智能音箱安全</a:t>
            </a:r>
            <a:endParaRPr lang="en-US" altLang="zh-CN" sz="34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2" name="11 Rectángulo"/>
          <p:cNvSpPr/>
          <p:nvPr/>
        </p:nvSpPr>
        <p:spPr>
          <a:xfrm>
            <a:off x="6573369" y="520254"/>
            <a:ext cx="2779044" cy="1107839"/>
          </a:xfrm>
          <a:prstGeom prst="rect">
            <a:avLst/>
          </a:prstGeom>
          <a:solidFill>
            <a:schemeClr val="accent5">
              <a:lumMod val="50000"/>
              <a:lumOff val="50000"/>
            </a:schemeClr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6393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攻击类型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" name="直接箭头连接符 2"/>
          <p:cNvCxnSpPr>
            <a:stCxn id="2" idx="2"/>
            <a:endCxn id="24" idx="0"/>
          </p:cNvCxnSpPr>
          <p:nvPr/>
        </p:nvCxnSpPr>
        <p:spPr>
          <a:xfrm flipH="1">
            <a:off x="6160770" y="1628140"/>
            <a:ext cx="1802130" cy="4502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>
            <a:stCxn id="2" idx="2"/>
            <a:endCxn id="28" idx="0"/>
          </p:cNvCxnSpPr>
          <p:nvPr/>
        </p:nvCxnSpPr>
        <p:spPr>
          <a:xfrm>
            <a:off x="7962900" y="1628140"/>
            <a:ext cx="1734185" cy="4502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1230630" y="3842385"/>
            <a:ext cx="309880" cy="429895"/>
          </a:xfrm>
          <a:prstGeom prst="rect">
            <a:avLst/>
          </a:prstGeom>
        </p:spPr>
        <p:txBody>
          <a:bodyPr wrap="none">
            <a:spAutoFit/>
          </a:bodyPr>
          <a:p>
            <a:pPr defTabSz="963930" eaLnBrk="0" hangingPunct="0">
              <a:defRPr/>
            </a:pPr>
            <a:endParaRPr lang="en-US" altLang="zh-CN" sz="2200" kern="0">
              <a:solidFill>
                <a:prstClr val="black">
                  <a:lumMod val="75000"/>
                  <a:lumOff val="25000"/>
                </a:prstClr>
              </a:solidFill>
              <a:latin typeface="宋体" panose="0201060003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771618" y="3842355"/>
            <a:ext cx="2938145" cy="1692275"/>
            <a:chOff x="463122" y="2548491"/>
            <a:chExt cx="2497397" cy="1203463"/>
          </a:xfrm>
        </p:grpSpPr>
        <p:sp>
          <p:nvSpPr>
            <p:cNvPr id="9" name="矩形 8"/>
            <p:cNvSpPr/>
            <p:nvPr/>
          </p:nvSpPr>
          <p:spPr>
            <a:xfrm>
              <a:off x="471218" y="2548491"/>
              <a:ext cx="263395" cy="305720"/>
            </a:xfrm>
            <a:prstGeom prst="rect">
              <a:avLst/>
            </a:prstGeom>
          </p:spPr>
          <p:txBody>
            <a:bodyPr wrap="none">
              <a:spAutoFit/>
            </a:bodyPr>
            <a:p>
              <a:pPr defTabSz="963930" eaLnBrk="0" hangingPunct="0">
                <a:defRPr/>
              </a:pPr>
              <a:endParaRPr lang="en-US" altLang="zh-CN" sz="2200" kern="0">
                <a:solidFill>
                  <a:prstClr val="black">
                    <a:lumMod val="75000"/>
                    <a:lumOff val="25000"/>
                  </a:prstClr>
                </a:solidFill>
                <a:latin typeface="宋体" panose="02010600030101010101" pitchFamily="2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463122" y="2592746"/>
              <a:ext cx="2497397" cy="115920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sz="200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rPr>
                <a:t>1.</a:t>
              </a:r>
              <a:r>
                <a:rPr lang="zh-CN" altLang="en-US" sz="2000"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rPr>
                <a:t>构造恶意语音样本，攻击系统</a:t>
              </a:r>
              <a:endParaRPr lang="zh-CN" altLang="en-US" sz="2000">
                <a:latin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olidFill>
                    <a:prstClr val="black">
                      <a:lumMod val="75000"/>
                      <a:lumOff val="25000"/>
                    </a:prstClr>
                  </a:solidFill>
                  <a:latin typeface="宋体" panose="02010600030101010101" pitchFamily="2" charset="-122"/>
                  <a:cs typeface="宋体" panose="02010600030101010101" pitchFamily="2" charset="-122"/>
                  <a:sym typeface="+mn-ea"/>
                </a:rPr>
                <a:t>2.通过恶意命令，劫持用户的命令，从而窃取用户的谈话数据</a:t>
              </a:r>
              <a:endParaRPr lang="en-US" altLang="zh-CN" sz="2000">
                <a:solidFill>
                  <a:prstClr val="black">
                    <a:lumMod val="75000"/>
                    <a:lumOff val="25000"/>
                  </a:prstClr>
                </a:solidFill>
                <a:latin typeface="宋体" panose="02010600030101010101" pitchFamily="2" charset="-122"/>
                <a:cs typeface="宋体" panose="02010600030101010101" pitchFamily="2" charset="-122"/>
                <a:sym typeface="+mn-ea"/>
              </a:endParaRPr>
            </a:p>
          </p:txBody>
        </p:sp>
      </p:grp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4" grpId="0" bldLvl="0" animBg="1"/>
      <p:bldP spid="28" grpId="0" bldLvl="0" animBg="1"/>
      <p:bldP spid="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717665" y="3544570"/>
            <a:ext cx="2566670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设备安全</a:t>
            </a:r>
            <a:endParaRPr lang="zh-CN" altLang="en-US" sz="4800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等腰三角形 16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MH_Others_1"/>
          <p:cNvSpPr txBox="1"/>
          <p:nvPr>
            <p:custDataLst>
              <p:tags r:id="rId1"/>
            </p:custDataLst>
          </p:nvPr>
        </p:nvSpPr>
        <p:spPr>
          <a:xfrm>
            <a:off x="5729039" y="2248173"/>
            <a:ext cx="4372744" cy="110799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7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</a:t>
            </a:r>
            <a:endParaRPr lang="zh-CN" altLang="en-US" sz="7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4964" y="3544317"/>
            <a:ext cx="140716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  <a:latin typeface="Humnst777 Cn BT" pitchFamily="34" charset="0"/>
              </a:rPr>
              <a:t>02</a:t>
            </a:r>
            <a:endParaRPr lang="zh-CN" altLang="en-US" sz="6600">
              <a:solidFill>
                <a:schemeClr val="bg1"/>
              </a:solidFill>
              <a:latin typeface="Humnst777 Cn B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7906671" y="1312854"/>
            <a:ext cx="1731623" cy="397510"/>
            <a:chOff x="6401594" y="3274594"/>
            <a:chExt cx="1231756" cy="282776"/>
          </a:xfrm>
        </p:grpSpPr>
        <p:sp>
          <p:nvSpPr>
            <p:cNvPr id="17" name="圆角矩形 16"/>
            <p:cNvSpPr/>
            <p:nvPr/>
          </p:nvSpPr>
          <p:spPr>
            <a:xfrm>
              <a:off x="6401594" y="3274594"/>
              <a:ext cx="1231756" cy="253906"/>
            </a:xfrm>
            <a:prstGeom prst="roundRect">
              <a:avLst>
                <a:gd name="adj" fmla="val 416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2000">
                <a:solidFill>
                  <a:srgbClr val="FFFFFF"/>
                </a:solidFill>
              </a:endParaRPr>
            </a:p>
          </p:txBody>
        </p:sp>
        <p:sp>
          <p:nvSpPr>
            <p:cNvPr id="18" name="矩形 9"/>
            <p:cNvSpPr>
              <a:spLocks noChangeArrowheads="1"/>
            </p:cNvSpPr>
            <p:nvPr/>
          </p:nvSpPr>
          <p:spPr bwMode="auto">
            <a:xfrm>
              <a:off x="6477794" y="3274594"/>
              <a:ext cx="1155556" cy="282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0" tIns="45699" rIns="91400" bIns="45699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现存问题</a:t>
              </a:r>
              <a:endPara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1"/>
          <p:cNvSpPr>
            <a:spLocks noChangeArrowheads="1"/>
          </p:cNvSpPr>
          <p:nvPr/>
        </p:nvSpPr>
        <p:spPr bwMode="auto">
          <a:xfrm>
            <a:off x="7799548" y="1786811"/>
            <a:ext cx="2035338" cy="2310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静态方法（静态符号分析，污点分析）- 缺乏ARM等轻量级架构的支持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 模糊测试 - 无法对轻量级固件模拟执行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5335717" y="1312854"/>
            <a:ext cx="1731623" cy="397510"/>
            <a:chOff x="6401594" y="3274594"/>
            <a:chExt cx="1231756" cy="282776"/>
          </a:xfrm>
        </p:grpSpPr>
        <p:sp>
          <p:nvSpPr>
            <p:cNvPr id="22" name="圆角矩形 21"/>
            <p:cNvSpPr/>
            <p:nvPr/>
          </p:nvSpPr>
          <p:spPr>
            <a:xfrm>
              <a:off x="6401594" y="3274594"/>
              <a:ext cx="1231756" cy="253906"/>
            </a:xfrm>
            <a:prstGeom prst="roundRect">
              <a:avLst>
                <a:gd name="adj" fmla="val 4167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2000">
                <a:solidFill>
                  <a:srgbClr val="FFFFFF"/>
                </a:solidFill>
              </a:endParaRPr>
            </a:p>
          </p:txBody>
        </p:sp>
        <p:sp>
          <p:nvSpPr>
            <p:cNvPr id="23" name="矩形 9"/>
            <p:cNvSpPr>
              <a:spLocks noChangeArrowheads="1"/>
            </p:cNvSpPr>
            <p:nvPr/>
          </p:nvSpPr>
          <p:spPr bwMode="auto">
            <a:xfrm>
              <a:off x="6477794" y="3274594"/>
              <a:ext cx="1155556" cy="282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0" tIns="45699" rIns="91400" bIns="45699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所用技术</a:t>
              </a:r>
              <a:endPara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矩形 1"/>
          <p:cNvSpPr>
            <a:spLocks noChangeArrowheads="1"/>
          </p:cNvSpPr>
          <p:nvPr/>
        </p:nvSpPr>
        <p:spPr bwMode="auto">
          <a:xfrm>
            <a:off x="5228594" y="1786811"/>
            <a:ext cx="2035338" cy="23107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固件逆向分析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通信协议分析（流量）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模糊测试（测试）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系统挖掘固件漏洞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模糊测试+污点分析技术+符号执行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2764758" y="1312854"/>
            <a:ext cx="1731623" cy="397510"/>
            <a:chOff x="6401594" y="3274594"/>
            <a:chExt cx="1231756" cy="282776"/>
          </a:xfrm>
        </p:grpSpPr>
        <p:sp>
          <p:nvSpPr>
            <p:cNvPr id="27" name="圆角矩形 26"/>
            <p:cNvSpPr/>
            <p:nvPr/>
          </p:nvSpPr>
          <p:spPr>
            <a:xfrm>
              <a:off x="6401594" y="3274594"/>
              <a:ext cx="1231756" cy="253906"/>
            </a:xfrm>
            <a:prstGeom prst="roundRect">
              <a:avLst>
                <a:gd name="adj" fmla="val 416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2000">
                <a:solidFill>
                  <a:srgbClr val="FFFFFF"/>
                </a:solidFill>
              </a:endParaRPr>
            </a:p>
          </p:txBody>
        </p:sp>
        <p:sp>
          <p:nvSpPr>
            <p:cNvPr id="28" name="矩形 9"/>
            <p:cNvSpPr>
              <a:spLocks noChangeArrowheads="1"/>
            </p:cNvSpPr>
            <p:nvPr/>
          </p:nvSpPr>
          <p:spPr bwMode="auto">
            <a:xfrm>
              <a:off x="6477794" y="3274594"/>
              <a:ext cx="1155556" cy="282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0" tIns="45699" rIns="91400" bIns="45699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检测方式</a:t>
              </a:r>
              <a:endPara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9" name="矩形 1"/>
          <p:cNvSpPr>
            <a:spLocks noChangeArrowheads="1"/>
          </p:cNvSpPr>
          <p:nvPr/>
        </p:nvSpPr>
        <p:spPr bwMode="auto">
          <a:xfrm>
            <a:off x="2364740" y="1786890"/>
            <a:ext cx="2703195" cy="4526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扫描二进制固件，缺点是不能自动化提取固件信息。</a:t>
            </a:r>
            <a:endParaRPr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对固件的信息流，进行安全属性分析。</a:t>
            </a:r>
            <a:endParaRPr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使用USB领域的知识，来代替无约束的符号执行。</a:t>
            </a:r>
            <a:endParaRPr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挖掘内存破坏漏洞的启发式算法</a:t>
            </a:r>
            <a:endParaRPr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从APP端生成畸形数据，从移动端进行模糊测试，避免了固件获取和分析困难的问题。</a:t>
            </a:r>
            <a:endParaRPr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00927" y="1312854"/>
            <a:ext cx="1731623" cy="397510"/>
            <a:chOff x="6401594" y="3274594"/>
            <a:chExt cx="1231756" cy="282776"/>
          </a:xfrm>
        </p:grpSpPr>
        <p:sp>
          <p:nvSpPr>
            <p:cNvPr id="32" name="圆角矩形 31"/>
            <p:cNvSpPr/>
            <p:nvPr/>
          </p:nvSpPr>
          <p:spPr>
            <a:xfrm>
              <a:off x="6401594" y="3274594"/>
              <a:ext cx="1231756" cy="253906"/>
            </a:xfrm>
            <a:prstGeom prst="roundRect">
              <a:avLst>
                <a:gd name="adj" fmla="val 4167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2000">
                <a:solidFill>
                  <a:srgbClr val="FFFFFF"/>
                </a:solidFill>
              </a:endParaRPr>
            </a:p>
          </p:txBody>
        </p:sp>
        <p:sp>
          <p:nvSpPr>
            <p:cNvPr id="33" name="矩形 9"/>
            <p:cNvSpPr>
              <a:spLocks noChangeArrowheads="1"/>
            </p:cNvSpPr>
            <p:nvPr/>
          </p:nvSpPr>
          <p:spPr bwMode="auto">
            <a:xfrm>
              <a:off x="6477794" y="3274594"/>
              <a:ext cx="1155556" cy="282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0" tIns="45699" rIns="91400" bIns="45699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攻击方式</a:t>
              </a:r>
              <a:endPara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4" name="矩形 1"/>
          <p:cNvSpPr>
            <a:spLocks noChangeArrowheads="1"/>
          </p:cNvSpPr>
          <p:nvPr/>
        </p:nvSpPr>
        <p:spPr bwMode="auto">
          <a:xfrm>
            <a:off x="202631" y="1786811"/>
            <a:ext cx="2035338" cy="1941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扩展功能攻击，窃取用户隐私，甚至伤害用户（诱发光敏性癫痫）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设备漏洞挖掘和侧信道分析</a:t>
            </a:r>
            <a:endParaRPr lang="en-US" altLang="zh-CN" sz="34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370632" y="1312854"/>
            <a:ext cx="1731623" cy="397510"/>
            <a:chOff x="6401594" y="3274594"/>
            <a:chExt cx="1231756" cy="282776"/>
          </a:xfrm>
        </p:grpSpPr>
        <p:sp>
          <p:nvSpPr>
            <p:cNvPr id="36" name="圆角矩形 35"/>
            <p:cNvSpPr/>
            <p:nvPr/>
          </p:nvSpPr>
          <p:spPr>
            <a:xfrm>
              <a:off x="6401594" y="3274594"/>
              <a:ext cx="1231756" cy="253906"/>
            </a:xfrm>
            <a:prstGeom prst="roundRect">
              <a:avLst>
                <a:gd name="adj" fmla="val 4167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2000">
                <a:solidFill>
                  <a:srgbClr val="FFFFFF"/>
                </a:solidFill>
              </a:endParaRPr>
            </a:p>
          </p:txBody>
        </p:sp>
        <p:sp>
          <p:nvSpPr>
            <p:cNvPr id="37" name="矩形 9"/>
            <p:cNvSpPr>
              <a:spLocks noChangeArrowheads="1"/>
            </p:cNvSpPr>
            <p:nvPr/>
          </p:nvSpPr>
          <p:spPr bwMode="auto">
            <a:xfrm>
              <a:off x="6477794" y="3274594"/>
              <a:ext cx="1155556" cy="2827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0" tIns="45699" rIns="91400" bIns="45699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侧信道分析</a:t>
              </a:r>
              <a:endParaRPr lang="zh-CN" altLang="en-US"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8" name="矩形 1"/>
          <p:cNvSpPr>
            <a:spLocks noChangeArrowheads="1"/>
          </p:cNvSpPr>
          <p:nvPr/>
        </p:nvSpPr>
        <p:spPr bwMode="auto">
          <a:xfrm>
            <a:off x="10263509" y="1786811"/>
            <a:ext cx="2035338" cy="4157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智能家居在传输用户数据的时候会产生物理现象，因而会产生信道之外的攻击方法。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设备攻击，破解设备工作产生的物理现象，窃取用户数据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63930" eaLnBrk="1" fontAlgn="auto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网络通讯攻击，分析带宽，流量的变化窃取用户数据</a:t>
            </a:r>
            <a:endParaRPr lang="zh-CN" altLang="en-US" sz="16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2324543" y="1312730"/>
            <a:ext cx="0" cy="5039995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5194743" y="1312730"/>
            <a:ext cx="0" cy="5039995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7584883" y="1312730"/>
            <a:ext cx="0" cy="5039995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0155998" y="1312730"/>
            <a:ext cx="0" cy="5039995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4" grpId="0"/>
      <p:bldP spid="29" grpId="0"/>
      <p:bldP spid="34" grpId="0"/>
      <p:bldP spid="3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717665" y="3544570"/>
            <a:ext cx="2566670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通信安全</a:t>
            </a:r>
            <a:endParaRPr lang="zh-CN" altLang="en-US" sz="4800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等腰三角形 16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MH_Others_1"/>
          <p:cNvSpPr txBox="1"/>
          <p:nvPr>
            <p:custDataLst>
              <p:tags r:id="rId1"/>
            </p:custDataLst>
          </p:nvPr>
        </p:nvSpPr>
        <p:spPr>
          <a:xfrm>
            <a:off x="5729039" y="2248173"/>
            <a:ext cx="4372744" cy="110799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7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</a:t>
            </a:r>
            <a:endParaRPr lang="zh-CN" altLang="en-US" sz="7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4964" y="3544317"/>
            <a:ext cx="140716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  <a:latin typeface="Humnst777 Cn BT" pitchFamily="34" charset="0"/>
              </a:rPr>
              <a:t>03</a:t>
            </a:r>
            <a:endParaRPr lang="zh-CN" altLang="en-US" sz="6600">
              <a:solidFill>
                <a:schemeClr val="bg1"/>
              </a:solidFill>
              <a:latin typeface="Humnst777 Cn B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7"/>
          <p:cNvSpPr txBox="1"/>
          <p:nvPr/>
        </p:nvSpPr>
        <p:spPr>
          <a:xfrm>
            <a:off x="1605350" y="2813254"/>
            <a:ext cx="2799313" cy="258304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385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240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物理层漏洞</a:t>
            </a:r>
            <a:endParaRPr lang="zh-CN" altLang="en-US" sz="2400">
              <a:solidFill>
                <a:srgbClr val="0020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 Placeholder 2"/>
          <p:cNvSpPr txBox="1"/>
          <p:nvPr/>
        </p:nvSpPr>
        <p:spPr>
          <a:xfrm>
            <a:off x="885190" y="3688715"/>
            <a:ext cx="3676650" cy="252285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00" rtl="0" eaLnBrk="1" latinLnBrk="0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  <a:defRPr sz="1185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物体互联和接入网络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常见：Zigbee，蓝牙，WiFi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为了便与设备接入，厂商使用默认链路秘钥，被攻击和窃取数据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algn="l"/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通过DOS和去同步攻击来破解轻量级的RFID，绕过密码开锁/窃取数据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Rounded Rectangle 11"/>
          <p:cNvSpPr>
            <a:spLocks noChangeAspect="1"/>
          </p:cNvSpPr>
          <p:nvPr/>
        </p:nvSpPr>
        <p:spPr>
          <a:xfrm>
            <a:off x="4605381" y="2964620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 Placeholder 7"/>
          <p:cNvSpPr txBox="1"/>
          <p:nvPr/>
        </p:nvSpPr>
        <p:spPr>
          <a:xfrm>
            <a:off x="4666262" y="3060889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ct val="0"/>
              </a:spcAft>
            </a:pPr>
            <a:r>
              <a:rPr lang="es-ES_tradnl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s-ES_tradnl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ounded Rectangle 16"/>
          <p:cNvSpPr>
            <a:spLocks noChangeAspect="1"/>
          </p:cNvSpPr>
          <p:nvPr/>
        </p:nvSpPr>
        <p:spPr>
          <a:xfrm>
            <a:off x="6597264" y="2975567"/>
            <a:ext cx="759275" cy="760014"/>
          </a:xfrm>
          <a:prstGeom prst="roundRect">
            <a:avLst>
              <a:gd name="adj" fmla="val 0"/>
            </a:avLst>
          </a:prstGeom>
          <a:solidFill>
            <a:srgbClr val="0070C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50">
              <a:solidFill>
                <a:prstClr val="black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/>
          <p:nvPr/>
        </p:nvSpPr>
        <p:spPr>
          <a:xfrm>
            <a:off x="6658144" y="3071836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sz="158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ct val="0"/>
              </a:spcAft>
            </a:pPr>
            <a:r>
              <a:rPr lang="es-ES_tradnl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</a:t>
            </a:r>
            <a:r>
              <a:rPr lang="en-US" altLang="es-ES_tradnl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endParaRPr lang="en-US" altLang="es-ES_tradnl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Text Placeholder 7"/>
          <p:cNvSpPr txBox="1"/>
          <p:nvPr/>
        </p:nvSpPr>
        <p:spPr>
          <a:xfrm>
            <a:off x="7644839" y="2896528"/>
            <a:ext cx="3159353" cy="61029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sz="1385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2400">
                <a:solidFill>
                  <a:srgbClr val="00206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应用层协议安全漏洞</a:t>
            </a:r>
            <a:endParaRPr lang="zh-CN" altLang="en-US" sz="2400">
              <a:solidFill>
                <a:srgbClr val="00206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 Placeholder 2"/>
          <p:cNvSpPr txBox="1"/>
          <p:nvPr/>
        </p:nvSpPr>
        <p:spPr>
          <a:xfrm>
            <a:off x="7653655" y="3578860"/>
            <a:ext cx="3650615" cy="234505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  <a:defRPr sz="1185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MQTT是一个即时通信协议，CoAP是专门针对受限设备的协议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CoAP可以转换成HTTP与web应用集成，因此以明文格式传输的数据易受到攻击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altLang="en-US" sz="180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智能家居平台配置和实施协议的时候不规范</a:t>
            </a:r>
            <a:endParaRPr lang="zh-CN" altLang="en-US" sz="180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协议漏洞挖掘</a:t>
            </a:r>
            <a:endParaRPr lang="zh-CN" altLang="en-US" sz="34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45235" y="1528445"/>
            <a:ext cx="104844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tx1"/>
                </a:solidFill>
              </a:rPr>
              <a:t>常用的Zigbee、蓝牙协议和MQTT、CoAP等协议本身存在漏洞</a:t>
            </a:r>
            <a:endParaRPr lang="zh-CN" altLang="en-US" sz="2400" b="1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3" presetClass="entr" presetSubtype="16" fill="hold" grpId="0" nodeType="click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bldLvl="0" animBg="1"/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ldLvl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077471" y="3628497"/>
            <a:ext cx="3744416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480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可行方向</a:t>
            </a:r>
            <a:endParaRPr lang="zh-CN" altLang="en-US" sz="4800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5971335" y="4487648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7950628" y="4487648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971335" y="4855729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50628" y="4855729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等腰三角形 16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MH_Others_1"/>
          <p:cNvSpPr txBox="1"/>
          <p:nvPr>
            <p:custDataLst>
              <p:tags r:id="rId1"/>
            </p:custDataLst>
          </p:nvPr>
        </p:nvSpPr>
        <p:spPr>
          <a:xfrm>
            <a:off x="5729039" y="2248173"/>
            <a:ext cx="4372744" cy="110799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7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</a:t>
            </a:r>
            <a:endParaRPr lang="zh-CN" altLang="en-US" sz="7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4964" y="3544317"/>
            <a:ext cx="140716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  <a:latin typeface="Humnst777 Cn BT" pitchFamily="34" charset="0"/>
              </a:rPr>
              <a:t>04</a:t>
            </a:r>
            <a:endParaRPr lang="zh-CN" altLang="en-US" sz="6600">
              <a:solidFill>
                <a:schemeClr val="bg1"/>
              </a:solidFill>
              <a:latin typeface="Humnst777 Cn B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6914"/>
          <p:cNvSpPr/>
          <p:nvPr/>
        </p:nvSpPr>
        <p:spPr>
          <a:xfrm>
            <a:off x="4496994" y="2046978"/>
            <a:ext cx="2046388" cy="1859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095" y="18391"/>
                </a:moveTo>
                <a:cubicBezTo>
                  <a:pt x="2131" y="18465"/>
                  <a:pt x="1144" y="18588"/>
                  <a:pt x="224" y="18761"/>
                </a:cubicBezTo>
                <a:cubicBezTo>
                  <a:pt x="90" y="19699"/>
                  <a:pt x="22" y="20637"/>
                  <a:pt x="0" y="21600"/>
                </a:cubicBezTo>
                <a:cubicBezTo>
                  <a:pt x="3701" y="21600"/>
                  <a:pt x="3701" y="21600"/>
                  <a:pt x="3701" y="21600"/>
                </a:cubicBezTo>
                <a:cubicBezTo>
                  <a:pt x="4060" y="20168"/>
                  <a:pt x="5249" y="19156"/>
                  <a:pt x="6639" y="19156"/>
                </a:cubicBezTo>
                <a:cubicBezTo>
                  <a:pt x="8030" y="19156"/>
                  <a:pt x="9219" y="20168"/>
                  <a:pt x="9600" y="21600"/>
                </a:cubicBezTo>
                <a:cubicBezTo>
                  <a:pt x="10273" y="21600"/>
                  <a:pt x="10273" y="21600"/>
                  <a:pt x="10273" y="21600"/>
                </a:cubicBezTo>
                <a:cubicBezTo>
                  <a:pt x="10295" y="20711"/>
                  <a:pt x="10430" y="19847"/>
                  <a:pt x="10654" y="18983"/>
                </a:cubicBezTo>
                <a:cubicBezTo>
                  <a:pt x="11125" y="17206"/>
                  <a:pt x="12045" y="15552"/>
                  <a:pt x="13279" y="14268"/>
                </a:cubicBezTo>
                <a:cubicBezTo>
                  <a:pt x="14467" y="12960"/>
                  <a:pt x="16015" y="12096"/>
                  <a:pt x="17675" y="11602"/>
                </a:cubicBezTo>
                <a:cubicBezTo>
                  <a:pt x="18258" y="11454"/>
                  <a:pt x="18841" y="11380"/>
                  <a:pt x="19447" y="11331"/>
                </a:cubicBezTo>
                <a:cubicBezTo>
                  <a:pt x="19447" y="9183"/>
                  <a:pt x="19447" y="9183"/>
                  <a:pt x="19447" y="9183"/>
                </a:cubicBezTo>
                <a:cubicBezTo>
                  <a:pt x="19828" y="9109"/>
                  <a:pt x="19828" y="9109"/>
                  <a:pt x="19828" y="9109"/>
                </a:cubicBezTo>
                <a:cubicBezTo>
                  <a:pt x="20860" y="8912"/>
                  <a:pt x="21600" y="7949"/>
                  <a:pt x="21600" y="6764"/>
                </a:cubicBezTo>
                <a:cubicBezTo>
                  <a:pt x="21600" y="5579"/>
                  <a:pt x="20860" y="4592"/>
                  <a:pt x="19828" y="4394"/>
                </a:cubicBezTo>
                <a:cubicBezTo>
                  <a:pt x="19447" y="4320"/>
                  <a:pt x="19447" y="4320"/>
                  <a:pt x="19447" y="4320"/>
                </a:cubicBezTo>
                <a:cubicBezTo>
                  <a:pt x="19447" y="0"/>
                  <a:pt x="19447" y="0"/>
                  <a:pt x="19447" y="0"/>
                </a:cubicBezTo>
                <a:cubicBezTo>
                  <a:pt x="18931" y="25"/>
                  <a:pt x="18437" y="49"/>
                  <a:pt x="17921" y="123"/>
                </a:cubicBezTo>
                <a:cubicBezTo>
                  <a:pt x="17720" y="1185"/>
                  <a:pt x="17563" y="2197"/>
                  <a:pt x="17450" y="3259"/>
                </a:cubicBezTo>
                <a:cubicBezTo>
                  <a:pt x="15880" y="3579"/>
                  <a:pt x="15880" y="3579"/>
                  <a:pt x="15880" y="3579"/>
                </a:cubicBezTo>
                <a:cubicBezTo>
                  <a:pt x="14355" y="4098"/>
                  <a:pt x="14355" y="4098"/>
                  <a:pt x="14355" y="4098"/>
                </a:cubicBezTo>
                <a:cubicBezTo>
                  <a:pt x="13817" y="3209"/>
                  <a:pt x="13234" y="2370"/>
                  <a:pt x="12628" y="1555"/>
                </a:cubicBezTo>
                <a:cubicBezTo>
                  <a:pt x="11080" y="2197"/>
                  <a:pt x="9622" y="3110"/>
                  <a:pt x="8277" y="4172"/>
                </a:cubicBezTo>
                <a:cubicBezTo>
                  <a:pt x="8568" y="5159"/>
                  <a:pt x="8905" y="6171"/>
                  <a:pt x="9286" y="7134"/>
                </a:cubicBezTo>
                <a:cubicBezTo>
                  <a:pt x="8882" y="7529"/>
                  <a:pt x="8456" y="7875"/>
                  <a:pt x="8075" y="8294"/>
                </a:cubicBezTo>
                <a:cubicBezTo>
                  <a:pt x="7716" y="8714"/>
                  <a:pt x="7312" y="9109"/>
                  <a:pt x="6976" y="9578"/>
                </a:cubicBezTo>
                <a:cubicBezTo>
                  <a:pt x="6123" y="9134"/>
                  <a:pt x="5226" y="8714"/>
                  <a:pt x="4329" y="8319"/>
                </a:cubicBezTo>
                <a:cubicBezTo>
                  <a:pt x="3297" y="9751"/>
                  <a:pt x="2422" y="11331"/>
                  <a:pt x="1750" y="12985"/>
                </a:cubicBezTo>
                <a:cubicBezTo>
                  <a:pt x="2490" y="13701"/>
                  <a:pt x="3230" y="14367"/>
                  <a:pt x="3993" y="15009"/>
                </a:cubicBezTo>
                <a:cubicBezTo>
                  <a:pt x="3746" y="15552"/>
                  <a:pt x="3634" y="16120"/>
                  <a:pt x="3454" y="16663"/>
                </a:cubicBezTo>
                <a:cubicBezTo>
                  <a:pt x="3275" y="17231"/>
                  <a:pt x="3207" y="17798"/>
                  <a:pt x="3095" y="18391"/>
                </a:cubicBezTo>
                <a:close/>
              </a:path>
            </a:pathLst>
          </a:custGeom>
          <a:solidFill>
            <a:schemeClr val="accent1"/>
          </a:solidFill>
          <a:ln w="50800">
            <a:noFill/>
            <a:round/>
          </a:ln>
          <a:effectLst/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49" name="Shape 6915"/>
          <p:cNvSpPr/>
          <p:nvPr/>
        </p:nvSpPr>
        <p:spPr>
          <a:xfrm>
            <a:off x="6496497" y="2046975"/>
            <a:ext cx="1855648" cy="2063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3181"/>
                </a:moveTo>
                <a:cubicBezTo>
                  <a:pt x="1410" y="3559"/>
                  <a:pt x="2375" y="4738"/>
                  <a:pt x="2375" y="6095"/>
                </a:cubicBezTo>
                <a:cubicBezTo>
                  <a:pt x="2375" y="7452"/>
                  <a:pt x="1410" y="8609"/>
                  <a:pt x="0" y="9009"/>
                </a:cubicBezTo>
                <a:cubicBezTo>
                  <a:pt x="0" y="10188"/>
                  <a:pt x="0" y="10188"/>
                  <a:pt x="0" y="10188"/>
                </a:cubicBezTo>
                <a:cubicBezTo>
                  <a:pt x="866" y="10233"/>
                  <a:pt x="1732" y="10344"/>
                  <a:pt x="2573" y="10566"/>
                </a:cubicBezTo>
                <a:cubicBezTo>
                  <a:pt x="4379" y="11034"/>
                  <a:pt x="6037" y="11946"/>
                  <a:pt x="7324" y="13169"/>
                </a:cubicBezTo>
                <a:cubicBezTo>
                  <a:pt x="8635" y="14370"/>
                  <a:pt x="9501" y="15883"/>
                  <a:pt x="9971" y="17529"/>
                </a:cubicBezTo>
                <a:cubicBezTo>
                  <a:pt x="10120" y="18130"/>
                  <a:pt x="10219" y="18753"/>
                  <a:pt x="10268" y="19375"/>
                </a:cubicBezTo>
                <a:cubicBezTo>
                  <a:pt x="12767" y="19375"/>
                  <a:pt x="12767" y="19375"/>
                  <a:pt x="12767" y="19375"/>
                </a:cubicBezTo>
                <a:cubicBezTo>
                  <a:pt x="12841" y="19754"/>
                  <a:pt x="12841" y="19754"/>
                  <a:pt x="12841" y="19754"/>
                </a:cubicBezTo>
                <a:cubicBezTo>
                  <a:pt x="13014" y="20821"/>
                  <a:pt x="14029" y="21600"/>
                  <a:pt x="15216" y="21600"/>
                </a:cubicBezTo>
                <a:cubicBezTo>
                  <a:pt x="16404" y="21600"/>
                  <a:pt x="17394" y="20821"/>
                  <a:pt x="17592" y="19776"/>
                </a:cubicBezTo>
                <a:cubicBezTo>
                  <a:pt x="17641" y="19375"/>
                  <a:pt x="17641" y="19375"/>
                  <a:pt x="17641" y="19375"/>
                </a:cubicBezTo>
                <a:cubicBezTo>
                  <a:pt x="21600" y="19375"/>
                  <a:pt x="21600" y="19375"/>
                  <a:pt x="21600" y="19375"/>
                </a:cubicBezTo>
                <a:cubicBezTo>
                  <a:pt x="21600" y="18842"/>
                  <a:pt x="21551" y="18308"/>
                  <a:pt x="21476" y="17774"/>
                </a:cubicBezTo>
                <a:cubicBezTo>
                  <a:pt x="20437" y="17596"/>
                  <a:pt x="19423" y="17418"/>
                  <a:pt x="18359" y="17307"/>
                </a:cubicBezTo>
                <a:cubicBezTo>
                  <a:pt x="18012" y="15750"/>
                  <a:pt x="18012" y="15750"/>
                  <a:pt x="18012" y="15750"/>
                </a:cubicBezTo>
                <a:cubicBezTo>
                  <a:pt x="17518" y="14237"/>
                  <a:pt x="17518" y="14237"/>
                  <a:pt x="17518" y="14237"/>
                </a:cubicBezTo>
                <a:cubicBezTo>
                  <a:pt x="18408" y="13703"/>
                  <a:pt x="19225" y="13125"/>
                  <a:pt x="20066" y="12524"/>
                </a:cubicBezTo>
                <a:cubicBezTo>
                  <a:pt x="19423" y="10989"/>
                  <a:pt x="18482" y="9543"/>
                  <a:pt x="17443" y="8208"/>
                </a:cubicBezTo>
                <a:cubicBezTo>
                  <a:pt x="16429" y="8498"/>
                  <a:pt x="15414" y="8854"/>
                  <a:pt x="14449" y="9209"/>
                </a:cubicBezTo>
                <a:cubicBezTo>
                  <a:pt x="14078" y="8809"/>
                  <a:pt x="13732" y="8386"/>
                  <a:pt x="13287" y="8008"/>
                </a:cubicBezTo>
                <a:cubicBezTo>
                  <a:pt x="12866" y="7652"/>
                  <a:pt x="12470" y="7252"/>
                  <a:pt x="12000" y="6918"/>
                </a:cubicBezTo>
                <a:cubicBezTo>
                  <a:pt x="12470" y="6073"/>
                  <a:pt x="12891" y="5183"/>
                  <a:pt x="13262" y="4293"/>
                </a:cubicBezTo>
                <a:cubicBezTo>
                  <a:pt x="11827" y="3270"/>
                  <a:pt x="10268" y="2402"/>
                  <a:pt x="8586" y="1735"/>
                </a:cubicBezTo>
                <a:cubicBezTo>
                  <a:pt x="7868" y="2469"/>
                  <a:pt x="7200" y="3203"/>
                  <a:pt x="6581" y="3960"/>
                </a:cubicBezTo>
                <a:cubicBezTo>
                  <a:pt x="6037" y="3737"/>
                  <a:pt x="5468" y="3604"/>
                  <a:pt x="4899" y="3426"/>
                </a:cubicBezTo>
                <a:cubicBezTo>
                  <a:pt x="4355" y="3270"/>
                  <a:pt x="3761" y="3181"/>
                  <a:pt x="3192" y="3070"/>
                </a:cubicBezTo>
                <a:cubicBezTo>
                  <a:pt x="3093" y="2113"/>
                  <a:pt x="2994" y="1135"/>
                  <a:pt x="2796" y="200"/>
                </a:cubicBezTo>
                <a:cubicBezTo>
                  <a:pt x="1880" y="111"/>
                  <a:pt x="940" y="22"/>
                  <a:pt x="0" y="0"/>
                </a:cubicBezTo>
                <a:lnTo>
                  <a:pt x="0" y="3181"/>
                </a:lnTo>
                <a:close/>
              </a:path>
            </a:pathLst>
          </a:custGeom>
          <a:solidFill>
            <a:srgbClr val="0070C0"/>
          </a:solidFill>
          <a:ln w="50800">
            <a:noFill/>
            <a:round/>
          </a:ln>
          <a:effectLst/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0" name="Shape 6916"/>
          <p:cNvSpPr/>
          <p:nvPr/>
        </p:nvSpPr>
        <p:spPr>
          <a:xfrm>
            <a:off x="4496995" y="3841483"/>
            <a:ext cx="1842340" cy="2047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530"/>
                </a:moveTo>
                <a:cubicBezTo>
                  <a:pt x="20205" y="18127"/>
                  <a:pt x="19233" y="16984"/>
                  <a:pt x="19233" y="15595"/>
                </a:cubicBezTo>
                <a:cubicBezTo>
                  <a:pt x="19233" y="14228"/>
                  <a:pt x="20205" y="13063"/>
                  <a:pt x="21600" y="12682"/>
                </a:cubicBezTo>
                <a:cubicBezTo>
                  <a:pt x="21600" y="11338"/>
                  <a:pt x="21600" y="11338"/>
                  <a:pt x="21600" y="11338"/>
                </a:cubicBezTo>
                <a:cubicBezTo>
                  <a:pt x="20778" y="11293"/>
                  <a:pt x="19956" y="11181"/>
                  <a:pt x="19158" y="10957"/>
                </a:cubicBezTo>
                <a:cubicBezTo>
                  <a:pt x="17365" y="10486"/>
                  <a:pt x="15696" y="9590"/>
                  <a:pt x="14400" y="8358"/>
                </a:cubicBezTo>
                <a:cubicBezTo>
                  <a:pt x="13080" y="7148"/>
                  <a:pt x="12208" y="5602"/>
                  <a:pt x="11709" y="3966"/>
                </a:cubicBezTo>
                <a:cubicBezTo>
                  <a:pt x="11560" y="3383"/>
                  <a:pt x="11485" y="2801"/>
                  <a:pt x="11435" y="2218"/>
                </a:cubicBezTo>
                <a:cubicBezTo>
                  <a:pt x="9841" y="2218"/>
                  <a:pt x="9841" y="2218"/>
                  <a:pt x="9841" y="2218"/>
                </a:cubicBezTo>
                <a:cubicBezTo>
                  <a:pt x="9766" y="1837"/>
                  <a:pt x="9766" y="1837"/>
                  <a:pt x="9766" y="1837"/>
                </a:cubicBezTo>
                <a:cubicBezTo>
                  <a:pt x="9592" y="784"/>
                  <a:pt x="8570" y="0"/>
                  <a:pt x="7374" y="0"/>
                </a:cubicBezTo>
                <a:cubicBezTo>
                  <a:pt x="6179" y="0"/>
                  <a:pt x="5182" y="784"/>
                  <a:pt x="4983" y="1837"/>
                </a:cubicBezTo>
                <a:cubicBezTo>
                  <a:pt x="4933" y="2218"/>
                  <a:pt x="4933" y="2218"/>
                  <a:pt x="4933" y="2218"/>
                </a:cubicBezTo>
                <a:cubicBezTo>
                  <a:pt x="0" y="2218"/>
                  <a:pt x="0" y="2218"/>
                  <a:pt x="0" y="2218"/>
                </a:cubicBezTo>
                <a:cubicBezTo>
                  <a:pt x="25" y="2711"/>
                  <a:pt x="75" y="3204"/>
                  <a:pt x="125" y="3697"/>
                </a:cubicBezTo>
                <a:cubicBezTo>
                  <a:pt x="1196" y="3899"/>
                  <a:pt x="2217" y="4056"/>
                  <a:pt x="3289" y="4168"/>
                </a:cubicBezTo>
                <a:cubicBezTo>
                  <a:pt x="3612" y="5736"/>
                  <a:pt x="3612" y="5736"/>
                  <a:pt x="3612" y="5736"/>
                </a:cubicBezTo>
                <a:cubicBezTo>
                  <a:pt x="4111" y="7260"/>
                  <a:pt x="4111" y="7260"/>
                  <a:pt x="4111" y="7260"/>
                </a:cubicBezTo>
                <a:cubicBezTo>
                  <a:pt x="3239" y="7820"/>
                  <a:pt x="2392" y="8380"/>
                  <a:pt x="1570" y="8985"/>
                </a:cubicBezTo>
                <a:cubicBezTo>
                  <a:pt x="2217" y="10554"/>
                  <a:pt x="3139" y="11988"/>
                  <a:pt x="4210" y="13354"/>
                </a:cubicBezTo>
                <a:cubicBezTo>
                  <a:pt x="5207" y="13063"/>
                  <a:pt x="6228" y="12705"/>
                  <a:pt x="7200" y="12324"/>
                </a:cubicBezTo>
                <a:cubicBezTo>
                  <a:pt x="7599" y="12727"/>
                  <a:pt x="7947" y="13175"/>
                  <a:pt x="8371" y="13534"/>
                </a:cubicBezTo>
                <a:cubicBezTo>
                  <a:pt x="8794" y="13915"/>
                  <a:pt x="9193" y="14318"/>
                  <a:pt x="9666" y="14632"/>
                </a:cubicBezTo>
                <a:cubicBezTo>
                  <a:pt x="9218" y="15505"/>
                  <a:pt x="8794" y="16379"/>
                  <a:pt x="8421" y="17298"/>
                </a:cubicBezTo>
                <a:cubicBezTo>
                  <a:pt x="9841" y="18329"/>
                  <a:pt x="11435" y="19180"/>
                  <a:pt x="13104" y="19852"/>
                </a:cubicBezTo>
                <a:cubicBezTo>
                  <a:pt x="13827" y="19135"/>
                  <a:pt x="14500" y="18396"/>
                  <a:pt x="15147" y="17634"/>
                </a:cubicBezTo>
                <a:cubicBezTo>
                  <a:pt x="15671" y="17858"/>
                  <a:pt x="16269" y="17970"/>
                  <a:pt x="16817" y="18149"/>
                </a:cubicBezTo>
                <a:cubicBezTo>
                  <a:pt x="17390" y="18329"/>
                  <a:pt x="17963" y="18418"/>
                  <a:pt x="18561" y="18530"/>
                </a:cubicBezTo>
                <a:cubicBezTo>
                  <a:pt x="18635" y="19494"/>
                  <a:pt x="18760" y="20457"/>
                  <a:pt x="18934" y="21398"/>
                </a:cubicBezTo>
                <a:cubicBezTo>
                  <a:pt x="19806" y="21510"/>
                  <a:pt x="20703" y="21578"/>
                  <a:pt x="21600" y="21600"/>
                </a:cubicBezTo>
                <a:lnTo>
                  <a:pt x="21600" y="18530"/>
                </a:lnTo>
                <a:close/>
              </a:path>
            </a:pathLst>
          </a:custGeom>
          <a:solidFill>
            <a:schemeClr val="accent4"/>
          </a:solidFill>
          <a:ln w="50800">
            <a:noFill/>
            <a:round/>
          </a:ln>
          <a:effectLst/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1" name="Shape 6917"/>
          <p:cNvSpPr/>
          <p:nvPr/>
        </p:nvSpPr>
        <p:spPr>
          <a:xfrm>
            <a:off x="6293644" y="4041913"/>
            <a:ext cx="2059695" cy="1846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546" y="3107"/>
                </a:moveTo>
                <a:cubicBezTo>
                  <a:pt x="19482" y="3008"/>
                  <a:pt x="20463" y="2908"/>
                  <a:pt x="21399" y="2734"/>
                </a:cubicBezTo>
                <a:cubicBezTo>
                  <a:pt x="21511" y="1814"/>
                  <a:pt x="21578" y="920"/>
                  <a:pt x="21600" y="0"/>
                </a:cubicBezTo>
                <a:cubicBezTo>
                  <a:pt x="18769" y="0"/>
                  <a:pt x="18769" y="0"/>
                  <a:pt x="18769" y="0"/>
                </a:cubicBezTo>
                <a:cubicBezTo>
                  <a:pt x="18412" y="1491"/>
                  <a:pt x="17231" y="2461"/>
                  <a:pt x="15849" y="2461"/>
                </a:cubicBezTo>
                <a:cubicBezTo>
                  <a:pt x="14467" y="2461"/>
                  <a:pt x="13285" y="1491"/>
                  <a:pt x="12907" y="0"/>
                </a:cubicBezTo>
                <a:cubicBezTo>
                  <a:pt x="11391" y="0"/>
                  <a:pt x="11391" y="0"/>
                  <a:pt x="11391" y="0"/>
                </a:cubicBezTo>
                <a:cubicBezTo>
                  <a:pt x="11346" y="845"/>
                  <a:pt x="11235" y="1665"/>
                  <a:pt x="11012" y="2486"/>
                </a:cubicBezTo>
                <a:cubicBezTo>
                  <a:pt x="10544" y="4300"/>
                  <a:pt x="9630" y="5941"/>
                  <a:pt x="8426" y="7258"/>
                </a:cubicBezTo>
                <a:cubicBezTo>
                  <a:pt x="7222" y="8575"/>
                  <a:pt x="5684" y="9445"/>
                  <a:pt x="4057" y="9942"/>
                </a:cubicBezTo>
                <a:cubicBezTo>
                  <a:pt x="3433" y="10092"/>
                  <a:pt x="2786" y="10191"/>
                  <a:pt x="2140" y="10216"/>
                </a:cubicBezTo>
                <a:cubicBezTo>
                  <a:pt x="2140" y="12503"/>
                  <a:pt x="2140" y="12503"/>
                  <a:pt x="2140" y="12503"/>
                </a:cubicBezTo>
                <a:cubicBezTo>
                  <a:pt x="1761" y="12577"/>
                  <a:pt x="1761" y="12577"/>
                  <a:pt x="1761" y="12577"/>
                </a:cubicBezTo>
                <a:cubicBezTo>
                  <a:pt x="736" y="12801"/>
                  <a:pt x="0" y="13770"/>
                  <a:pt x="0" y="14939"/>
                </a:cubicBezTo>
                <a:cubicBezTo>
                  <a:pt x="0" y="16132"/>
                  <a:pt x="736" y="17101"/>
                  <a:pt x="1761" y="17325"/>
                </a:cubicBezTo>
                <a:cubicBezTo>
                  <a:pt x="2140" y="17399"/>
                  <a:pt x="2140" y="17399"/>
                  <a:pt x="2140" y="17399"/>
                </a:cubicBezTo>
                <a:cubicBezTo>
                  <a:pt x="2140" y="21600"/>
                  <a:pt x="2140" y="21600"/>
                  <a:pt x="2140" y="21600"/>
                </a:cubicBezTo>
                <a:cubicBezTo>
                  <a:pt x="2697" y="21600"/>
                  <a:pt x="3254" y="21550"/>
                  <a:pt x="3789" y="21476"/>
                </a:cubicBezTo>
                <a:cubicBezTo>
                  <a:pt x="3990" y="20432"/>
                  <a:pt x="4146" y="19413"/>
                  <a:pt x="4258" y="18344"/>
                </a:cubicBezTo>
                <a:cubicBezTo>
                  <a:pt x="5818" y="18021"/>
                  <a:pt x="5818" y="18021"/>
                  <a:pt x="5818" y="18021"/>
                </a:cubicBezTo>
                <a:cubicBezTo>
                  <a:pt x="7356" y="17499"/>
                  <a:pt x="7356" y="17499"/>
                  <a:pt x="7356" y="17499"/>
                </a:cubicBezTo>
                <a:cubicBezTo>
                  <a:pt x="7891" y="18394"/>
                  <a:pt x="8448" y="19214"/>
                  <a:pt x="9050" y="20059"/>
                </a:cubicBezTo>
                <a:cubicBezTo>
                  <a:pt x="10611" y="19413"/>
                  <a:pt x="12037" y="18468"/>
                  <a:pt x="13397" y="17424"/>
                </a:cubicBezTo>
                <a:cubicBezTo>
                  <a:pt x="13107" y="16405"/>
                  <a:pt x="12750" y="15386"/>
                  <a:pt x="12372" y="14417"/>
                </a:cubicBezTo>
                <a:cubicBezTo>
                  <a:pt x="12773" y="14044"/>
                  <a:pt x="13219" y="13696"/>
                  <a:pt x="13575" y="13248"/>
                </a:cubicBezTo>
                <a:cubicBezTo>
                  <a:pt x="13954" y="12826"/>
                  <a:pt x="14355" y="12453"/>
                  <a:pt x="14667" y="11981"/>
                </a:cubicBezTo>
                <a:cubicBezTo>
                  <a:pt x="15515" y="12428"/>
                  <a:pt x="16406" y="12826"/>
                  <a:pt x="17320" y="13223"/>
                </a:cubicBezTo>
                <a:cubicBezTo>
                  <a:pt x="18346" y="11782"/>
                  <a:pt x="19193" y="10216"/>
                  <a:pt x="19861" y="8526"/>
                </a:cubicBezTo>
                <a:cubicBezTo>
                  <a:pt x="19148" y="7805"/>
                  <a:pt x="18412" y="7134"/>
                  <a:pt x="17654" y="6512"/>
                </a:cubicBezTo>
                <a:cubicBezTo>
                  <a:pt x="17877" y="5965"/>
                  <a:pt x="17989" y="5394"/>
                  <a:pt x="18167" y="4822"/>
                </a:cubicBezTo>
                <a:cubicBezTo>
                  <a:pt x="18346" y="4275"/>
                  <a:pt x="18412" y="3679"/>
                  <a:pt x="18546" y="3107"/>
                </a:cubicBezTo>
                <a:close/>
              </a:path>
            </a:pathLst>
          </a:custGeom>
          <a:solidFill>
            <a:schemeClr val="accent1"/>
          </a:solidFill>
          <a:ln w="50800">
            <a:noFill/>
            <a:round/>
          </a:ln>
          <a:effectLst/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2" name="Shape 6926"/>
          <p:cNvSpPr/>
          <p:nvPr/>
        </p:nvSpPr>
        <p:spPr>
          <a:xfrm>
            <a:off x="3868437" y="2478059"/>
            <a:ext cx="1345806" cy="6273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3" name="Shape 6927"/>
          <p:cNvSpPr/>
          <p:nvPr/>
        </p:nvSpPr>
        <p:spPr>
          <a:xfrm>
            <a:off x="3868433" y="4883851"/>
            <a:ext cx="104202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4" name="Shape 6928"/>
          <p:cNvSpPr/>
          <p:nvPr/>
        </p:nvSpPr>
        <p:spPr>
          <a:xfrm flipH="1">
            <a:off x="7782018" y="2478091"/>
            <a:ext cx="1236326" cy="1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5" name="Shape 6929"/>
          <p:cNvSpPr/>
          <p:nvPr/>
        </p:nvSpPr>
        <p:spPr>
          <a:xfrm flipH="1">
            <a:off x="7997215" y="4883856"/>
            <a:ext cx="1021131" cy="1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dash"/>
            <a:miter lim="400000"/>
            <a:headEnd type="triangle"/>
          </a:ln>
        </p:spPr>
        <p:txBody>
          <a:bodyPr lIns="0" tIns="0" rIns="0" bIns="0"/>
          <a:lstStyle/>
          <a:p>
            <a:pPr defTabSz="607695" fontAlgn="auto">
              <a:spcBef>
                <a:spcPct val="0"/>
              </a:spcBef>
              <a:spcAft>
                <a:spcPct val="0"/>
              </a:spcAft>
              <a:defRPr sz="1200">
                <a:uFillTx/>
                <a:latin typeface="Helvetica"/>
                <a:ea typeface="Helvetica"/>
                <a:cs typeface="Helvetica"/>
                <a:sym typeface="Helvetica"/>
              </a:defRPr>
            </a:pPr>
            <a:endParaRPr sz="1700">
              <a:solidFill>
                <a:srgbClr val="393939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elvetica"/>
              <a:sym typeface="Helvetica"/>
            </a:endParaRPr>
          </a:p>
        </p:txBody>
      </p:sp>
      <p:sp>
        <p:nvSpPr>
          <p:cNvPr id="56" name="Freeform 41"/>
          <p:cNvSpPr>
            <a:spLocks noEditPoints="1"/>
          </p:cNvSpPr>
          <p:nvPr/>
        </p:nvSpPr>
        <p:spPr bwMode="auto">
          <a:xfrm>
            <a:off x="5923071" y="3458789"/>
            <a:ext cx="1012613" cy="921085"/>
          </a:xfrm>
          <a:custGeom>
            <a:avLst/>
            <a:gdLst>
              <a:gd name="T0" fmla="*/ 2147483647 w 67"/>
              <a:gd name="T1" fmla="*/ 124018912 h 60"/>
              <a:gd name="T2" fmla="*/ 2147483647 w 67"/>
              <a:gd name="T3" fmla="*/ 0 h 60"/>
              <a:gd name="T4" fmla="*/ 2147483647 w 67"/>
              <a:gd name="T5" fmla="*/ 0 h 60"/>
              <a:gd name="T6" fmla="*/ 2147483647 w 67"/>
              <a:gd name="T7" fmla="*/ 124018912 h 60"/>
              <a:gd name="T8" fmla="*/ 2147483647 w 67"/>
              <a:gd name="T9" fmla="*/ 310059138 h 60"/>
              <a:gd name="T10" fmla="*/ 2147483647 w 67"/>
              <a:gd name="T11" fmla="*/ 868156039 h 60"/>
              <a:gd name="T12" fmla="*/ 2147483647 w 67"/>
              <a:gd name="T13" fmla="*/ 124018912 h 60"/>
              <a:gd name="T14" fmla="*/ 2147483647 w 67"/>
              <a:gd name="T15" fmla="*/ 1922344337 h 60"/>
              <a:gd name="T16" fmla="*/ 2147483647 w 67"/>
              <a:gd name="T17" fmla="*/ 124018912 h 60"/>
              <a:gd name="T18" fmla="*/ 1902898002 w 67"/>
              <a:gd name="T19" fmla="*/ 124018912 h 60"/>
              <a:gd name="T20" fmla="*/ 122771150 w 67"/>
              <a:gd name="T21" fmla="*/ 1922344337 h 60"/>
              <a:gd name="T22" fmla="*/ 122771150 w 67"/>
              <a:gd name="T23" fmla="*/ 2147483647 h 60"/>
              <a:gd name="T24" fmla="*/ 245534466 w 67"/>
              <a:gd name="T25" fmla="*/ 2147483647 h 60"/>
              <a:gd name="T26" fmla="*/ 429691207 w 67"/>
              <a:gd name="T27" fmla="*/ 2147483647 h 60"/>
              <a:gd name="T28" fmla="*/ 2087055172 w 67"/>
              <a:gd name="T29" fmla="*/ 558097024 h 60"/>
              <a:gd name="T30" fmla="*/ 2147483647 w 67"/>
              <a:gd name="T31" fmla="*/ 2147483647 h 60"/>
              <a:gd name="T32" fmla="*/ 2147483647 w 67"/>
              <a:gd name="T33" fmla="*/ 2147483647 h 60"/>
              <a:gd name="T34" fmla="*/ 2147483647 w 67"/>
              <a:gd name="T35" fmla="*/ 1922344337 h 60"/>
              <a:gd name="T36" fmla="*/ 552454614 w 67"/>
              <a:gd name="T37" fmla="*/ 2147483647 h 60"/>
              <a:gd name="T38" fmla="*/ 552454614 w 67"/>
              <a:gd name="T39" fmla="*/ 2147483647 h 60"/>
              <a:gd name="T40" fmla="*/ 797989019 w 67"/>
              <a:gd name="T41" fmla="*/ 2147483647 h 60"/>
              <a:gd name="T42" fmla="*/ 1718749157 w 67"/>
              <a:gd name="T43" fmla="*/ 2147483647 h 60"/>
              <a:gd name="T44" fmla="*/ 1718749157 w 67"/>
              <a:gd name="T45" fmla="*/ 2147483647 h 60"/>
              <a:gd name="T46" fmla="*/ 1780134717 w 67"/>
              <a:gd name="T47" fmla="*/ 2147483647 h 60"/>
              <a:gd name="T48" fmla="*/ 2147483647 w 67"/>
              <a:gd name="T49" fmla="*/ 2147483647 h 60"/>
              <a:gd name="T50" fmla="*/ 2147483647 w 67"/>
              <a:gd name="T51" fmla="*/ 2147483647 h 60"/>
              <a:gd name="T52" fmla="*/ 2147483647 w 67"/>
              <a:gd name="T53" fmla="*/ 2147483647 h 60"/>
              <a:gd name="T54" fmla="*/ 2147483647 w 67"/>
              <a:gd name="T55" fmla="*/ 2147483647 h 60"/>
              <a:gd name="T56" fmla="*/ 2147483647 w 67"/>
              <a:gd name="T57" fmla="*/ 2147483647 h 60"/>
              <a:gd name="T58" fmla="*/ 2147483647 w 67"/>
              <a:gd name="T59" fmla="*/ 2147483647 h 60"/>
              <a:gd name="T60" fmla="*/ 2087055172 w 67"/>
              <a:gd name="T61" fmla="*/ 806142661 h 60"/>
              <a:gd name="T62" fmla="*/ 552454614 w 67"/>
              <a:gd name="T63" fmla="*/ 2147483647 h 6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w 67"/>
              <a:gd name="T97" fmla="*/ 0 h 60"/>
              <a:gd name="T98" fmla="*/ 67 w 67"/>
              <a:gd name="T99" fmla="*/ 60 h 60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T96" t="T97" r="T98" b="T99"/>
            <a:pathLst>
              <a:path w="67" h="60">
                <a:moveTo>
                  <a:pt x="53" y="2"/>
                </a:moveTo>
                <a:cubicBezTo>
                  <a:pt x="53" y="1"/>
                  <a:pt x="52" y="0"/>
                  <a:pt x="51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4" y="1"/>
                  <a:pt x="44" y="2"/>
                </a:cubicBezTo>
                <a:cubicBezTo>
                  <a:pt x="44" y="5"/>
                  <a:pt x="44" y="5"/>
                  <a:pt x="44" y="5"/>
                </a:cubicBezTo>
                <a:cubicBezTo>
                  <a:pt x="53" y="14"/>
                  <a:pt x="53" y="14"/>
                  <a:pt x="53" y="14"/>
                </a:cubicBezTo>
                <a:lnTo>
                  <a:pt x="53" y="2"/>
                </a:lnTo>
                <a:close/>
                <a:moveTo>
                  <a:pt x="66" y="31"/>
                </a:moveTo>
                <a:cubicBezTo>
                  <a:pt x="36" y="2"/>
                  <a:pt x="36" y="2"/>
                  <a:pt x="36" y="2"/>
                </a:cubicBezTo>
                <a:cubicBezTo>
                  <a:pt x="35" y="0"/>
                  <a:pt x="33" y="0"/>
                  <a:pt x="31" y="2"/>
                </a:cubicBezTo>
                <a:cubicBezTo>
                  <a:pt x="2" y="31"/>
                  <a:pt x="2" y="31"/>
                  <a:pt x="2" y="31"/>
                </a:cubicBezTo>
                <a:cubicBezTo>
                  <a:pt x="0" y="33"/>
                  <a:pt x="0" y="35"/>
                  <a:pt x="2" y="36"/>
                </a:cubicBezTo>
                <a:cubicBezTo>
                  <a:pt x="2" y="37"/>
                  <a:pt x="3" y="37"/>
                  <a:pt x="4" y="37"/>
                </a:cubicBezTo>
                <a:cubicBezTo>
                  <a:pt x="5" y="37"/>
                  <a:pt x="6" y="37"/>
                  <a:pt x="7" y="36"/>
                </a:cubicBezTo>
                <a:cubicBezTo>
                  <a:pt x="34" y="9"/>
                  <a:pt x="34" y="9"/>
                  <a:pt x="34" y="9"/>
                </a:cubicBezTo>
                <a:cubicBezTo>
                  <a:pt x="61" y="36"/>
                  <a:pt x="61" y="36"/>
                  <a:pt x="61" y="36"/>
                </a:cubicBezTo>
                <a:cubicBezTo>
                  <a:pt x="62" y="38"/>
                  <a:pt x="65" y="38"/>
                  <a:pt x="66" y="36"/>
                </a:cubicBezTo>
                <a:cubicBezTo>
                  <a:pt x="67" y="35"/>
                  <a:pt x="67" y="33"/>
                  <a:pt x="66" y="31"/>
                </a:cubicBezTo>
                <a:close/>
                <a:moveTo>
                  <a:pt x="9" y="37"/>
                </a:moveTo>
                <a:cubicBezTo>
                  <a:pt x="9" y="57"/>
                  <a:pt x="9" y="57"/>
                  <a:pt x="9" y="57"/>
                </a:cubicBezTo>
                <a:cubicBezTo>
                  <a:pt x="9" y="59"/>
                  <a:pt x="11" y="60"/>
                  <a:pt x="13" y="60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42"/>
                  <a:pt x="28" y="42"/>
                  <a:pt x="28" y="42"/>
                </a:cubicBezTo>
                <a:cubicBezTo>
                  <a:pt x="28" y="42"/>
                  <a:pt x="29" y="41"/>
                  <a:pt x="29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9" y="41"/>
                  <a:pt x="39" y="42"/>
                  <a:pt x="39" y="42"/>
                </a:cubicBezTo>
                <a:cubicBezTo>
                  <a:pt x="39" y="60"/>
                  <a:pt x="39" y="60"/>
                  <a:pt x="39" y="60"/>
                </a:cubicBezTo>
                <a:cubicBezTo>
                  <a:pt x="55" y="60"/>
                  <a:pt x="55" y="60"/>
                  <a:pt x="55" y="60"/>
                </a:cubicBezTo>
                <a:cubicBezTo>
                  <a:pt x="57" y="60"/>
                  <a:pt x="58" y="59"/>
                  <a:pt x="58" y="57"/>
                </a:cubicBezTo>
                <a:cubicBezTo>
                  <a:pt x="58" y="38"/>
                  <a:pt x="58" y="38"/>
                  <a:pt x="58" y="38"/>
                </a:cubicBezTo>
                <a:cubicBezTo>
                  <a:pt x="34" y="13"/>
                  <a:pt x="34" y="13"/>
                  <a:pt x="34" y="13"/>
                </a:cubicBezTo>
                <a:lnTo>
                  <a:pt x="9" y="37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lIns="96420" tIns="48210" rIns="96420" bIns="48210"/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  <a:defRPr/>
            </a:pPr>
            <a:endParaRPr lang="en-US" sz="2500" kern="0">
              <a:solidFill>
                <a:sysClr val="windowText" lastClr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Content Placeholder 2" descr="7b0a20202020227461726765744964223a202270726f636573734f6e6c696e6554657874426f78220a7d0a"/>
          <p:cNvSpPr txBox="1"/>
          <p:nvPr/>
        </p:nvSpPr>
        <p:spPr>
          <a:xfrm>
            <a:off x="1058639" y="1996234"/>
            <a:ext cx="2777878" cy="1716456"/>
          </a:xfrm>
          <a:prstGeom prst="rect">
            <a:avLst/>
          </a:prstGeom>
        </p:spPr>
        <p:txBody>
          <a:bodyPr vert="horz" lIns="128560" tIns="64279" rIns="128560" bIns="64279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buClr>
                <a:srgbClr val="C9D02A">
                  <a:lumMod val="75000"/>
                </a:srgbClr>
              </a:buClr>
            </a:pPr>
            <a:r>
              <a:rPr lang="zh-CN" altLang="en-US" b="1">
                <a:solidFill>
                  <a:srgbClr val="4E639C"/>
                </a:solidFill>
                <a:latin typeface="+mn-ea"/>
                <a:cs typeface="Arial" panose="020B0604020202020204" pitchFamily="34" charset="0"/>
              </a:rPr>
              <a:t>多用户场景下，认证和访问机制设计</a:t>
            </a:r>
            <a:endParaRPr lang="zh-CN" altLang="en-US" b="1">
              <a:solidFill>
                <a:srgbClr val="4E639C"/>
              </a:solidFill>
              <a:latin typeface="+mn-ea"/>
              <a:cs typeface="Arial" panose="020B0604020202020204" pitchFamily="34" charset="0"/>
            </a:endParaRPr>
          </a:p>
          <a:p>
            <a:pPr algn="l" fontAlgn="auto">
              <a:buClr>
                <a:srgbClr val="C9D02A">
                  <a:lumMod val="75000"/>
                </a:srgbClr>
              </a:buClr>
            </a:pPr>
            <a:r>
              <a:rPr lang="zh-CN" altLang="en-US" sz="150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</a:rPr>
              <a:t>设计类比于数据库管理系统的用户权限操作，对于多用户多权限实现增删查改功能</a:t>
            </a:r>
            <a:endParaRPr lang="zh-CN" altLang="en-US" sz="1500">
              <a:solidFill>
                <a:prstClr val="black">
                  <a:lumMod val="75000"/>
                  <a:lumOff val="25000"/>
                </a:prstClr>
              </a:solidFill>
              <a:latin typeface="+mn-ea"/>
            </a:endParaRPr>
          </a:p>
        </p:txBody>
      </p:sp>
      <p:sp>
        <p:nvSpPr>
          <p:cNvPr id="58" name="Content Placeholder 2"/>
          <p:cNvSpPr txBox="1"/>
          <p:nvPr/>
        </p:nvSpPr>
        <p:spPr>
          <a:xfrm>
            <a:off x="1014815" y="4431262"/>
            <a:ext cx="2777878" cy="1716456"/>
          </a:xfrm>
          <a:prstGeom prst="rect">
            <a:avLst/>
          </a:prstGeom>
        </p:spPr>
        <p:txBody>
          <a:bodyPr vert="horz" lIns="128560" tIns="64279" rIns="128560" bIns="64279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b="1">
                <a:solidFill>
                  <a:srgbClr val="4E639C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设备固件漏洞挖掘</a:t>
            </a:r>
            <a:endParaRPr lang="zh-CN" b="1">
              <a:solidFill>
                <a:srgbClr val="4E639C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l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altLang="en-US" sz="15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</a:rPr>
              <a:t>构建固件模拟执行环境，加速固件动态漏洞挖掘</a:t>
            </a:r>
            <a:endParaRPr lang="zh-CN" altLang="en-US" sz="15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</a:endParaRPr>
          </a:p>
          <a:p>
            <a:pPr algn="l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altLang="en-US" sz="15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</a:rPr>
              <a:t>设计支持多元架构的固件静态挖掘方案</a:t>
            </a:r>
            <a:endParaRPr lang="zh-CN" altLang="en-US" sz="15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59" name="Content Placeholder 2"/>
          <p:cNvSpPr txBox="1"/>
          <p:nvPr/>
        </p:nvSpPr>
        <p:spPr>
          <a:xfrm>
            <a:off x="9119604" y="2011103"/>
            <a:ext cx="2777878" cy="1716456"/>
          </a:xfrm>
          <a:prstGeom prst="rect">
            <a:avLst/>
          </a:prstGeom>
        </p:spPr>
        <p:txBody>
          <a:bodyPr vert="horz" lIns="128560" tIns="64279" rIns="128560" bIns="64279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buClr>
                <a:srgbClr val="C9D02A">
                  <a:lumMod val="75000"/>
                </a:srgbClr>
              </a:buClr>
            </a:pPr>
            <a:r>
              <a:rPr lang="zh-CN" altLang="en-US" b="1">
                <a:solidFill>
                  <a:srgbClr val="4E639C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设备联动规则潜在错误检测</a:t>
            </a:r>
            <a:endParaRPr lang="id-ID" b="1">
              <a:solidFill>
                <a:srgbClr val="4E639C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l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altLang="en-US" sz="15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</a:rPr>
              <a:t>设计智能化的规则检测程序，对可能产生冲突的联动和带来危害的联动进行制止学习</a:t>
            </a:r>
            <a:endParaRPr lang="en-US" altLang="zh-CN" sz="15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0" name="Content Placeholder 2"/>
          <p:cNvSpPr txBox="1"/>
          <p:nvPr/>
        </p:nvSpPr>
        <p:spPr>
          <a:xfrm>
            <a:off x="9119604" y="4427222"/>
            <a:ext cx="2777878" cy="1716456"/>
          </a:xfrm>
          <a:prstGeom prst="rect">
            <a:avLst/>
          </a:prstGeom>
        </p:spPr>
        <p:txBody>
          <a:bodyPr vert="horz" lIns="128560" tIns="64279" rIns="128560" bIns="64279" rtlCol="0" anchor="t">
            <a:no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 panose="020B0604020202020204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b="1">
                <a:solidFill>
                  <a:srgbClr val="4E639C"/>
                </a:solidFill>
                <a:latin typeface="微软雅黑" panose="020B0503020204020204" pitchFamily="34" charset="-122"/>
                <a:cs typeface="Arial" panose="020B0604020202020204" pitchFamily="34" charset="0"/>
              </a:rPr>
              <a:t>智能音箱语音识别系统漏洞挖掘和防护</a:t>
            </a:r>
            <a:endParaRPr lang="zh-CN" b="1">
              <a:solidFill>
                <a:srgbClr val="4E639C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  <a:p>
            <a:pPr algn="l" fontAlgn="auto">
              <a:lnSpc>
                <a:spcPct val="120000"/>
              </a:lnSpc>
              <a:buClr>
                <a:srgbClr val="C9D02A">
                  <a:lumMod val="75000"/>
                </a:srgbClr>
              </a:buClr>
            </a:pPr>
            <a:r>
              <a:rPr lang="zh-CN" altLang="en-US" sz="15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</a:rPr>
              <a:t>对于语音识别过程中的语音信号处理，特征提取，语言模型处理等过程进行防护，抵御恶意样本攻击</a:t>
            </a:r>
            <a:endParaRPr lang="zh-CN" altLang="en-US" sz="15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7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可行方向</a:t>
            </a:r>
            <a:endParaRPr lang="en-US" altLang="zh-CN" sz="34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5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/>
      <p:bldP spid="58" grpId="0"/>
      <p:bldP spid="59" grpId="0"/>
      <p:bldP spid="6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668348" y="2608575"/>
            <a:ext cx="7200800" cy="1231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8000" b="1">
                <a:solidFill>
                  <a:schemeClr val="accent1"/>
                </a:solidFill>
                <a:cs typeface="Arial" panose="020B0604020202020204" pitchFamily="34" charset="0"/>
              </a:rPr>
              <a:t>THANK YOU</a:t>
            </a:r>
            <a:endParaRPr lang="zh-CN" altLang="en-US" sz="5400" b="1">
              <a:solidFill>
                <a:schemeClr val="accent1"/>
              </a:solidFill>
              <a:cs typeface="Arial" panose="020B0604020202020204" pitchFamily="34" charset="0"/>
            </a:endParaRPr>
          </a:p>
        </p:txBody>
      </p:sp>
      <p:sp>
        <p:nvSpPr>
          <p:cNvPr id="28" name="等腰三角形 27"/>
          <p:cNvSpPr/>
          <p:nvPr/>
        </p:nvSpPr>
        <p:spPr>
          <a:xfrm rot="20467756">
            <a:off x="9658860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8927138">
            <a:off x="8767477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4290257">
            <a:off x="8218638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等腰三角形 30"/>
          <p:cNvSpPr/>
          <p:nvPr/>
        </p:nvSpPr>
        <p:spPr>
          <a:xfrm rot="20427646">
            <a:off x="10545975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817375">
            <a:off x="9658095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等腰三角形 32"/>
          <p:cNvSpPr/>
          <p:nvPr/>
        </p:nvSpPr>
        <p:spPr>
          <a:xfrm rot="8814131">
            <a:off x="8964150" y="107247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900"/>
                            </p:stCondLst>
                            <p:childTnLst>
                              <p:par>
                                <p:cTn id="2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717665" y="3544570"/>
            <a:ext cx="2566670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480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前言</a:t>
            </a:r>
            <a:endParaRPr lang="zh-CN" altLang="en-US" sz="4800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7" name="等腰三角形 16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MH_Others_1"/>
          <p:cNvSpPr txBox="1"/>
          <p:nvPr>
            <p:custDataLst>
              <p:tags r:id="rId1"/>
            </p:custDataLst>
          </p:nvPr>
        </p:nvSpPr>
        <p:spPr>
          <a:xfrm>
            <a:off x="5729039" y="2248173"/>
            <a:ext cx="4372744" cy="110799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7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</a:t>
            </a:r>
            <a:endParaRPr lang="zh-CN" altLang="en-US" sz="7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4964" y="3544317"/>
            <a:ext cx="140716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  <a:latin typeface="Humnst777 Cn BT" pitchFamily="34" charset="0"/>
              </a:rPr>
              <a:t>00</a:t>
            </a:r>
            <a:endParaRPr lang="zh-CN" altLang="en-US" sz="6600">
              <a:solidFill>
                <a:schemeClr val="bg1"/>
              </a:solidFill>
              <a:latin typeface="Humnst777 Cn B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 bldLvl="0" animBg="1"/>
      <p:bldP spid="23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118"/>
          <p:cNvGrpSpPr/>
          <p:nvPr/>
        </p:nvGrpSpPr>
        <p:grpSpPr>
          <a:xfrm>
            <a:off x="493740" y="3167537"/>
            <a:ext cx="11532556" cy="461973"/>
            <a:chOff x="534438" y="3368953"/>
            <a:chExt cx="10944224" cy="438144"/>
          </a:xfrm>
          <a:solidFill>
            <a:schemeClr val="bg1">
              <a:lumMod val="85000"/>
            </a:schemeClr>
          </a:solidFill>
        </p:grpSpPr>
        <p:sp>
          <p:nvSpPr>
            <p:cNvPr id="120" name="矩形 119"/>
            <p:cNvSpPr/>
            <p:nvPr/>
          </p:nvSpPr>
          <p:spPr>
            <a:xfrm>
              <a:off x="11049789" y="3503489"/>
              <a:ext cx="50397" cy="1690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700">
                <a:solidFill>
                  <a:prstClr val="white"/>
                </a:solidFill>
              </a:endParaRPr>
            </a:p>
          </p:txBody>
        </p:sp>
        <p:grpSp>
          <p:nvGrpSpPr>
            <p:cNvPr id="121" name="组合 120"/>
            <p:cNvGrpSpPr/>
            <p:nvPr/>
          </p:nvGrpSpPr>
          <p:grpSpPr>
            <a:xfrm>
              <a:off x="534438" y="3368953"/>
              <a:ext cx="10944224" cy="438144"/>
              <a:chOff x="623889" y="3209929"/>
              <a:chExt cx="10944224" cy="438144"/>
            </a:xfrm>
            <a:grpFill/>
          </p:grpSpPr>
          <p:sp>
            <p:nvSpPr>
              <p:cNvPr id="122" name="矩形 121"/>
              <p:cNvSpPr/>
              <p:nvPr/>
            </p:nvSpPr>
            <p:spPr>
              <a:xfrm>
                <a:off x="623889" y="3344465"/>
                <a:ext cx="50397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3" name="矩形 122"/>
              <p:cNvSpPr/>
              <p:nvPr/>
            </p:nvSpPr>
            <p:spPr>
              <a:xfrm>
                <a:off x="717047" y="3344465"/>
                <a:ext cx="107093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866901" y="3344465"/>
                <a:ext cx="198437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5" name="矩形 124"/>
              <p:cNvSpPr/>
              <p:nvPr/>
            </p:nvSpPr>
            <p:spPr>
              <a:xfrm>
                <a:off x="1108099" y="3344465"/>
                <a:ext cx="9613876" cy="169069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0994902" y="3344465"/>
                <a:ext cx="107093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7" name="矩形 126"/>
              <p:cNvSpPr/>
              <p:nvPr/>
            </p:nvSpPr>
            <p:spPr>
              <a:xfrm>
                <a:off x="10759220" y="3344465"/>
                <a:ext cx="198437" cy="16906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  <p:sp>
            <p:nvSpPr>
              <p:cNvPr id="128" name="等腰三角形 127"/>
              <p:cNvSpPr/>
              <p:nvPr/>
            </p:nvSpPr>
            <p:spPr>
              <a:xfrm rot="5400000">
                <a:off x="11159803" y="3239763"/>
                <a:ext cx="438144" cy="37847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63930" fontAlgn="auto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sz="1700">
                  <a:solidFill>
                    <a:prstClr val="white"/>
                  </a:solidFill>
                </a:endParaRPr>
              </a:p>
            </p:txBody>
          </p:sp>
        </p:grpSp>
      </p:grpSp>
      <p:grpSp>
        <p:nvGrpSpPr>
          <p:cNvPr id="133" name="组合 132"/>
          <p:cNvGrpSpPr/>
          <p:nvPr/>
        </p:nvGrpSpPr>
        <p:grpSpPr>
          <a:xfrm>
            <a:off x="1930445" y="1802351"/>
            <a:ext cx="1489947" cy="923919"/>
            <a:chOff x="1853741" y="1952625"/>
            <a:chExt cx="1413938" cy="876262"/>
          </a:xfrm>
          <a:solidFill>
            <a:schemeClr val="bg1">
              <a:lumMod val="85000"/>
            </a:schemeClr>
          </a:solidFill>
        </p:grpSpPr>
        <p:sp>
          <p:nvSpPr>
            <p:cNvPr id="134" name="矩形 133"/>
            <p:cNvSpPr/>
            <p:nvPr/>
          </p:nvSpPr>
          <p:spPr>
            <a:xfrm>
              <a:off x="1853741" y="1952625"/>
              <a:ext cx="1413334" cy="8762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  <p:sp>
          <p:nvSpPr>
            <p:cNvPr id="135" name="文本框 66"/>
            <p:cNvSpPr txBox="1"/>
            <p:nvPr/>
          </p:nvSpPr>
          <p:spPr>
            <a:xfrm>
              <a:off x="1854345" y="2034608"/>
              <a:ext cx="1413334" cy="6992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just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总线技术，住宅电子化，自动化概念</a:t>
              </a:r>
              <a:endPara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7366717" y="1816320"/>
            <a:ext cx="1489312" cy="923918"/>
            <a:chOff x="1853741" y="1952625"/>
            <a:chExt cx="1413335" cy="876262"/>
          </a:xfrm>
          <a:solidFill>
            <a:schemeClr val="bg1">
              <a:lumMod val="85000"/>
            </a:schemeClr>
          </a:solidFill>
        </p:grpSpPr>
        <p:sp>
          <p:nvSpPr>
            <p:cNvPr id="141" name="矩形 140"/>
            <p:cNvSpPr/>
            <p:nvPr/>
          </p:nvSpPr>
          <p:spPr>
            <a:xfrm>
              <a:off x="1853741" y="1952625"/>
              <a:ext cx="1413334" cy="8762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  <p:sp>
          <p:nvSpPr>
            <p:cNvPr id="142" name="文本框 75"/>
            <p:cNvSpPr txBox="1"/>
            <p:nvPr/>
          </p:nvSpPr>
          <p:spPr>
            <a:xfrm>
              <a:off x="1853742" y="1997871"/>
              <a:ext cx="1413334" cy="49504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12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智能控制集中化，控制，计量</a:t>
              </a:r>
              <a:endPara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</p:grpSp>
      <p:grpSp>
        <p:nvGrpSpPr>
          <p:cNvPr id="158" name="组合 157"/>
          <p:cNvGrpSpPr/>
          <p:nvPr/>
        </p:nvGrpSpPr>
        <p:grpSpPr>
          <a:xfrm>
            <a:off x="2365375" y="3044190"/>
            <a:ext cx="614680" cy="868045"/>
            <a:chOff x="1109756" y="3090803"/>
            <a:chExt cx="583096" cy="676392"/>
          </a:xfrm>
          <a:solidFill>
            <a:schemeClr val="accent2"/>
          </a:solidFill>
        </p:grpSpPr>
        <p:sp>
          <p:nvSpPr>
            <p:cNvPr id="159" name="六边形 158"/>
            <p:cNvSpPr/>
            <p:nvPr/>
          </p:nvSpPr>
          <p:spPr>
            <a:xfrm rot="5400000">
              <a:off x="1063108" y="3137451"/>
              <a:ext cx="676392" cy="583096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700">
                <a:solidFill>
                  <a:prstClr val="white"/>
                </a:solidFill>
              </a:endParaRPr>
            </a:p>
          </p:txBody>
        </p:sp>
        <p:sp>
          <p:nvSpPr>
            <p:cNvPr id="160" name="文本框 93"/>
            <p:cNvSpPr txBox="1"/>
            <p:nvPr/>
          </p:nvSpPr>
          <p:spPr>
            <a:xfrm>
              <a:off x="1115002" y="3298193"/>
              <a:ext cx="577850" cy="21474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</a:t>
              </a: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1" name="组合 160"/>
          <p:cNvGrpSpPr/>
          <p:nvPr/>
        </p:nvGrpSpPr>
        <p:grpSpPr>
          <a:xfrm>
            <a:off x="4647230" y="4156067"/>
            <a:ext cx="1492487" cy="923918"/>
            <a:chOff x="1853741" y="1952625"/>
            <a:chExt cx="1416348" cy="876262"/>
          </a:xfrm>
          <a:solidFill>
            <a:schemeClr val="bg1">
              <a:lumMod val="85000"/>
            </a:schemeClr>
          </a:solidFill>
        </p:grpSpPr>
        <p:sp>
          <p:nvSpPr>
            <p:cNvPr id="162" name="矩形 161"/>
            <p:cNvSpPr/>
            <p:nvPr/>
          </p:nvSpPr>
          <p:spPr>
            <a:xfrm>
              <a:off x="1853741" y="1952625"/>
              <a:ext cx="1413334" cy="87626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  <p:sp>
          <p:nvSpPr>
            <p:cNvPr id="163" name="文本框 96"/>
            <p:cNvSpPr txBox="1"/>
            <p:nvPr/>
          </p:nvSpPr>
          <p:spPr>
            <a:xfrm>
              <a:off x="1856755" y="1987031"/>
              <a:ext cx="1413334" cy="69920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just">
                <a:defRPr sz="1200">
                  <a:gradFill>
                    <a:gsLst>
                      <a:gs pos="0">
                        <a:schemeClr val="bg1">
                          <a:shade val="30000"/>
                          <a:satMod val="115000"/>
                        </a:schemeClr>
                      </a:gs>
                      <a:gs pos="50000">
                        <a:schemeClr val="bg1">
                          <a:shade val="67500"/>
                          <a:satMod val="115000"/>
                        </a:schemeClr>
                      </a:gs>
                      <a:gs pos="100000">
                        <a:schemeClr val="bg1">
                          <a:shade val="100000"/>
                          <a:satMod val="115000"/>
                        </a:schemeClr>
                      </a:gs>
                    </a:gsLst>
                    <a:lin ang="16200000" scaled="1"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40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部分</a:t>
              </a:r>
              <a:r>
                <a:rPr lang="en-US" altLang="zh-CN" sz="140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ip</a:t>
              </a:r>
              <a:r>
                <a:rPr lang="zh-CN" altLang="en-US" sz="1400">
                  <a:solidFill>
                    <a:prstClr val="black">
                      <a:lumMod val="85000"/>
                      <a:lumOff val="15000"/>
                    </a:prstClr>
                  </a:solidFill>
                </a:rPr>
                <a:t>技术，组网，可视对讲，安防</a:t>
              </a:r>
              <a:endPara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5084445" y="3044190"/>
            <a:ext cx="614680" cy="868045"/>
            <a:chOff x="1109756" y="3090803"/>
            <a:chExt cx="583096" cy="676392"/>
          </a:xfrm>
          <a:solidFill>
            <a:schemeClr val="accent4"/>
          </a:solidFill>
        </p:grpSpPr>
        <p:sp>
          <p:nvSpPr>
            <p:cNvPr id="166" name="六边形 165"/>
            <p:cNvSpPr/>
            <p:nvPr/>
          </p:nvSpPr>
          <p:spPr>
            <a:xfrm rot="5400000">
              <a:off x="1063108" y="3137451"/>
              <a:ext cx="676392" cy="583096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700">
                <a:solidFill>
                  <a:prstClr val="white"/>
                </a:solidFill>
              </a:endParaRPr>
            </a:p>
          </p:txBody>
        </p:sp>
        <p:sp>
          <p:nvSpPr>
            <p:cNvPr id="167" name="文本框 101"/>
            <p:cNvSpPr txBox="1"/>
            <p:nvPr/>
          </p:nvSpPr>
          <p:spPr>
            <a:xfrm>
              <a:off x="1115002" y="3298193"/>
              <a:ext cx="577850" cy="3587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代</a:t>
              </a: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0" name="文本框 104"/>
          <p:cNvSpPr txBox="1"/>
          <p:nvPr/>
        </p:nvSpPr>
        <p:spPr>
          <a:xfrm>
            <a:off x="10085070" y="4480560"/>
            <a:ext cx="1489075" cy="95313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defRPr sz="12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</a:rPr>
              <a:t>全</a:t>
            </a:r>
            <a:r>
              <a:rPr lang="en-US" altLang="zh-CN" sz="1400">
                <a:solidFill>
                  <a:prstClr val="black">
                    <a:lumMod val="85000"/>
                    <a:lumOff val="15000"/>
                  </a:prstClr>
                </a:solidFill>
              </a:rPr>
              <a:t>ip</a:t>
            </a:r>
            <a:r>
              <a:rPr lang="zh-CN" altLang="en-US" sz="1400">
                <a:solidFill>
                  <a:prstClr val="black">
                    <a:lumMod val="85000"/>
                    <a:lumOff val="15000"/>
                  </a:prstClr>
                </a:solidFill>
              </a:rPr>
              <a:t>技术，终端基于Zigbee,蓝牙等技术，网络采用云</a:t>
            </a:r>
            <a:endParaRPr lang="zh-CN" altLang="en-US" sz="140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grpSp>
        <p:nvGrpSpPr>
          <p:cNvPr id="172" name="组合 171"/>
          <p:cNvGrpSpPr/>
          <p:nvPr/>
        </p:nvGrpSpPr>
        <p:grpSpPr>
          <a:xfrm>
            <a:off x="7804150" y="3044190"/>
            <a:ext cx="614680" cy="868045"/>
            <a:chOff x="1109756" y="3090803"/>
            <a:chExt cx="583096" cy="676392"/>
          </a:xfrm>
          <a:solidFill>
            <a:schemeClr val="accent6"/>
          </a:solidFill>
        </p:grpSpPr>
        <p:sp>
          <p:nvSpPr>
            <p:cNvPr id="173" name="六边形 172"/>
            <p:cNvSpPr/>
            <p:nvPr/>
          </p:nvSpPr>
          <p:spPr>
            <a:xfrm rot="5400000">
              <a:off x="1063108" y="3137451"/>
              <a:ext cx="676392" cy="583096"/>
            </a:xfrm>
            <a:prstGeom prst="hexag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700">
                <a:solidFill>
                  <a:prstClr val="white"/>
                </a:solidFill>
              </a:endParaRPr>
            </a:p>
          </p:txBody>
        </p:sp>
        <p:sp>
          <p:nvSpPr>
            <p:cNvPr id="174" name="文本框 108"/>
            <p:cNvSpPr txBox="1"/>
            <p:nvPr/>
          </p:nvSpPr>
          <p:spPr>
            <a:xfrm>
              <a:off x="1115002" y="3298193"/>
              <a:ext cx="577850" cy="3587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代</a:t>
              </a: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10455275" y="3044190"/>
            <a:ext cx="718820" cy="868045"/>
            <a:chOff x="1045689" y="3090803"/>
            <a:chExt cx="682162" cy="676392"/>
          </a:xfrm>
          <a:solidFill>
            <a:srgbClr val="005DA2"/>
          </a:solidFill>
        </p:grpSpPr>
        <p:sp>
          <p:nvSpPr>
            <p:cNvPr id="179" name="六边形 178"/>
            <p:cNvSpPr/>
            <p:nvPr/>
          </p:nvSpPr>
          <p:spPr>
            <a:xfrm rot="5400000">
              <a:off x="1063108" y="3137451"/>
              <a:ext cx="676392" cy="583096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700">
                <a:solidFill>
                  <a:prstClr val="white"/>
                </a:solidFill>
              </a:endParaRPr>
            </a:p>
          </p:txBody>
        </p:sp>
        <p:sp>
          <p:nvSpPr>
            <p:cNvPr id="180" name="文本框 114"/>
            <p:cNvSpPr txBox="1"/>
            <p:nvPr/>
          </p:nvSpPr>
          <p:spPr>
            <a:xfrm>
              <a:off x="1045689" y="3298193"/>
              <a:ext cx="682162" cy="3587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4</a:t>
              </a:r>
              <a:r>
                <a:rPr lang="zh-CN" altLang="en-US" sz="12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代</a:t>
              </a: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963930" fontAlgn="auto">
                <a:spcBef>
                  <a:spcPct val="0"/>
                </a:spcBef>
                <a:spcAft>
                  <a:spcPct val="0"/>
                </a:spcAft>
              </a:pPr>
              <a:endParaRPr lang="zh-CN" altLang="en-US" sz="12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7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7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发展历史</a:t>
            </a:r>
            <a:endParaRPr lang="en-US" altLang="zh-CN" sz="3400">
              <a:solidFill>
                <a:prstClr val="black">
                  <a:lumMod val="7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 tmFilter="0, 0; .2, .5; .8, .5; 1, 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9" dur="250" autoRev="1" fill="hold"/>
                                        <p:tgtEl>
                                          <p:spTgt spid="17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7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智能家居系统结构</a:t>
            </a:r>
            <a:endParaRPr lang="en-US" altLang="zh-CN" sz="3400">
              <a:solidFill>
                <a:prstClr val="black">
                  <a:lumMod val="7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81000" y="1168400"/>
            <a:ext cx="6200140" cy="4476750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7407910" y="1517650"/>
            <a:ext cx="384619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终端设备（Client</a:t>
            </a:r>
            <a:r>
              <a:rPr lang="en-US" altLang="zh-CN" sz="2400"/>
              <a:t> </a:t>
            </a:r>
            <a:r>
              <a:rPr lang="zh-CN" altLang="en-US" sz="2400"/>
              <a:t>Hard</a:t>
            </a:r>
            <a:r>
              <a:rPr lang="en-US" altLang="zh-CN" sz="2400"/>
              <a:t>ware</a:t>
            </a:r>
            <a:r>
              <a:rPr lang="zh-CN" altLang="en-US" sz="2400"/>
              <a:t>）包括受限设备和能力设备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通讯网络（Server Hard</a:t>
            </a:r>
            <a:r>
              <a:rPr lang="en-US" altLang="zh-CN" sz="2400"/>
              <a:t>ware</a:t>
            </a:r>
            <a:r>
              <a:rPr lang="zh-CN" altLang="en-US" sz="2400"/>
              <a:t>）</a:t>
            </a:r>
            <a:endParaRPr lang="zh-CN" altLang="en-US" sz="2400"/>
          </a:p>
          <a:p>
            <a:r>
              <a:rPr lang="zh-CN" altLang="en-US" sz="2400"/>
              <a:t>蓝牙，</a:t>
            </a:r>
            <a:r>
              <a:rPr lang="en-US" altLang="zh-CN" sz="2400"/>
              <a:t>ZigBee</a:t>
            </a:r>
            <a:r>
              <a:rPr lang="zh-CN" altLang="en-US" sz="2400"/>
              <a:t>等协议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智能家居平台</a:t>
            </a:r>
            <a:r>
              <a:rPr lang="en-US" altLang="zh-CN" sz="2400"/>
              <a:t>/</a:t>
            </a:r>
            <a:r>
              <a:rPr lang="zh-CN" altLang="en-US" sz="2400"/>
              <a:t>移动APP（Client Soft</a:t>
            </a:r>
            <a:r>
              <a:rPr lang="en-US" altLang="zh-CN" sz="2400"/>
              <a:t>ware</a:t>
            </a:r>
            <a:r>
              <a:rPr lang="zh-CN" altLang="en-US" sz="2400"/>
              <a:t>）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物联网云（Server Soft</a:t>
            </a:r>
            <a:r>
              <a:rPr lang="en-US" altLang="zh-CN" sz="2400"/>
              <a:t>ware</a:t>
            </a:r>
            <a:r>
              <a:rPr lang="zh-CN" altLang="en-US" sz="2400"/>
              <a:t>）</a:t>
            </a:r>
            <a:endParaRPr lang="zh-CN" altLang="en-US" sz="2400"/>
          </a:p>
          <a:p>
            <a:r>
              <a:rPr lang="zh-CN" altLang="en-US" sz="2400"/>
              <a:t>平台协调不同的终端设备，提供设备联动（trigger-action）功能</a:t>
            </a:r>
            <a:endParaRPr lang="zh-CN" altLang="en-US" sz="2400"/>
          </a:p>
          <a:p>
            <a:endParaRPr lang="zh-CN" altLang="en-US" sz="2400"/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等腰三角形 1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MH_Entry_1"/>
          <p:cNvSpPr/>
          <p:nvPr>
            <p:custDataLst>
              <p:tags r:id="rId1"/>
            </p:custDataLst>
          </p:nvPr>
        </p:nvSpPr>
        <p:spPr>
          <a:xfrm>
            <a:off x="8211305" y="1835782"/>
            <a:ext cx="2466542" cy="430530"/>
          </a:xfrm>
          <a:custGeom>
            <a:avLst/>
            <a:gdLst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  <a:gd name="connsiteX6" fmla="*/ 0 w 2520280"/>
              <a:gd name="connsiteY6" fmla="*/ 0 h 1872208"/>
              <a:gd name="connsiteX7" fmla="*/ 0 w 2520280"/>
              <a:gd name="connsiteY7" fmla="*/ 0 h 1872208"/>
              <a:gd name="connsiteX8" fmla="*/ 0 w 2520280"/>
              <a:gd name="connsiteY8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r>
              <a:rPr lang="zh-CN" sz="28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平台安全</a:t>
            </a:r>
            <a:endParaRPr lang="zh-CN" sz="1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MH_Entry_2"/>
          <p:cNvSpPr/>
          <p:nvPr>
            <p:custDataLst>
              <p:tags r:id="rId2"/>
            </p:custDataLst>
          </p:nvPr>
        </p:nvSpPr>
        <p:spPr>
          <a:xfrm>
            <a:off x="8211305" y="3701867"/>
            <a:ext cx="2466542" cy="430530"/>
          </a:xfrm>
          <a:custGeom>
            <a:avLst/>
            <a:gdLst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  <a:gd name="connsiteX6" fmla="*/ 0 w 2520280"/>
              <a:gd name="connsiteY6" fmla="*/ 0 h 1872208"/>
              <a:gd name="connsiteX7" fmla="*/ 0 w 2520280"/>
              <a:gd name="connsiteY7" fmla="*/ 0 h 1872208"/>
              <a:gd name="connsiteX8" fmla="*/ 0 w 2520280"/>
              <a:gd name="connsiteY8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sz="28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网络安全</a:t>
            </a:r>
            <a:endParaRPr lang="zh-CN" sz="1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MH_Entry_3"/>
          <p:cNvSpPr/>
          <p:nvPr>
            <p:custDataLst>
              <p:tags r:id="rId3"/>
            </p:custDataLst>
          </p:nvPr>
        </p:nvSpPr>
        <p:spPr>
          <a:xfrm>
            <a:off x="8211305" y="2765763"/>
            <a:ext cx="2466542" cy="430530"/>
          </a:xfrm>
          <a:custGeom>
            <a:avLst/>
            <a:gdLst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  <a:gd name="connsiteX6" fmla="*/ 0 w 2520280"/>
              <a:gd name="connsiteY6" fmla="*/ 0 h 1872208"/>
              <a:gd name="connsiteX7" fmla="*/ 0 w 2520280"/>
              <a:gd name="connsiteY7" fmla="*/ 0 h 1872208"/>
              <a:gd name="connsiteX8" fmla="*/ 0 w 2520280"/>
              <a:gd name="connsiteY8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sz="28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设备安全</a:t>
            </a:r>
            <a:endParaRPr lang="zh-CN" sz="1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MH_Entry_4"/>
          <p:cNvSpPr/>
          <p:nvPr>
            <p:custDataLst>
              <p:tags r:id="rId4"/>
            </p:custDataLst>
          </p:nvPr>
        </p:nvSpPr>
        <p:spPr>
          <a:xfrm>
            <a:off x="8211305" y="4605452"/>
            <a:ext cx="2466542" cy="430530"/>
          </a:xfrm>
          <a:custGeom>
            <a:avLst/>
            <a:gdLst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  <a:gd name="connsiteX6" fmla="*/ 0 w 2520280"/>
              <a:gd name="connsiteY6" fmla="*/ 0 h 1872208"/>
              <a:gd name="connsiteX7" fmla="*/ 0 w 2520280"/>
              <a:gd name="connsiteY7" fmla="*/ 0 h 1872208"/>
              <a:gd name="connsiteX8" fmla="*/ 0 w 2520280"/>
              <a:gd name="connsiteY8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spAutoFit/>
          </a:bodyPr>
          <a:lstStyle/>
          <a:p>
            <a:pPr lvl="0"/>
            <a:r>
              <a:rPr lang="zh-CN" sz="28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可行方向</a:t>
            </a:r>
            <a:endParaRPr lang="zh-CN" sz="1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等腰三角形 11"/>
          <p:cNvSpPr/>
          <p:nvPr/>
        </p:nvSpPr>
        <p:spPr>
          <a:xfrm>
            <a:off x="7563233" y="1884926"/>
            <a:ext cx="421369" cy="363247"/>
          </a:xfrm>
          <a:prstGeom prst="triangle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等腰三角形 12"/>
          <p:cNvSpPr/>
          <p:nvPr/>
        </p:nvSpPr>
        <p:spPr>
          <a:xfrm>
            <a:off x="7563233" y="2824237"/>
            <a:ext cx="421369" cy="363247"/>
          </a:xfrm>
          <a:prstGeom prst="triangle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>
            <a:off x="7563233" y="3757134"/>
            <a:ext cx="421369" cy="363247"/>
          </a:xfrm>
          <a:prstGeom prst="triangle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等腰三角形 14"/>
          <p:cNvSpPr/>
          <p:nvPr/>
        </p:nvSpPr>
        <p:spPr>
          <a:xfrm>
            <a:off x="7563233" y="4656956"/>
            <a:ext cx="421369" cy="363247"/>
          </a:xfrm>
          <a:prstGeom prst="triangle">
            <a:avLst/>
          </a:prstGeom>
          <a:solidFill>
            <a:srgbClr val="0020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MH_Others_1"/>
          <p:cNvSpPr txBox="1"/>
          <p:nvPr>
            <p:custDataLst>
              <p:tags r:id="rId5"/>
            </p:custDataLst>
          </p:nvPr>
        </p:nvSpPr>
        <p:spPr>
          <a:xfrm>
            <a:off x="6031588" y="1744117"/>
            <a:ext cx="1231106" cy="3175008"/>
          </a:xfrm>
          <a:prstGeom prst="rect">
            <a:avLst/>
          </a:prstGeom>
          <a:noFill/>
        </p:spPr>
        <p:txBody>
          <a:bodyPr vert="eaVert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80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80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MH_Others_2"/>
          <p:cNvSpPr txBox="1"/>
          <p:nvPr>
            <p:custDataLst>
              <p:tags r:id="rId6"/>
            </p:custDataLst>
          </p:nvPr>
        </p:nvSpPr>
        <p:spPr>
          <a:xfrm>
            <a:off x="5565279" y="2037959"/>
            <a:ext cx="400110" cy="2591127"/>
          </a:xfrm>
          <a:prstGeom prst="rect">
            <a:avLst/>
          </a:prstGeom>
          <a:noFill/>
        </p:spPr>
        <p:txBody>
          <a:bodyPr vert="eaVert"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6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6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717665" y="3544570"/>
            <a:ext cx="2566670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平台安全</a:t>
            </a:r>
            <a:endParaRPr lang="zh-CN" altLang="en-US" sz="4800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5971335" y="4487648"/>
            <a:ext cx="247470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用户身份认证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7950628" y="4487648"/>
            <a:ext cx="247470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用户访问控制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5971335" y="4855729"/>
            <a:ext cx="247470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设备联动安全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950628" y="4855729"/>
            <a:ext cx="2474708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智能音箱安全</a:t>
            </a:r>
            <a:endParaRPr lang="en-US" altLang="zh-CN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等腰三角形 16"/>
          <p:cNvSpPr/>
          <p:nvPr/>
        </p:nvSpPr>
        <p:spPr>
          <a:xfrm rot="20467756">
            <a:off x="3108921" y="2967006"/>
            <a:ext cx="2016224" cy="1738124"/>
          </a:xfrm>
          <a:prstGeom prst="triangle">
            <a:avLst/>
          </a:prstGeom>
          <a:solidFill>
            <a:srgbClr val="006FBE"/>
          </a:solidFill>
          <a:ln>
            <a:noFill/>
          </a:ln>
          <a:effectLst>
            <a:outerShdw blurRad="127000" dist="254000" dir="16500000" sx="97000" sy="9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8927138">
            <a:off x="2217538" y="1697589"/>
            <a:ext cx="2016224" cy="1738124"/>
          </a:xfrm>
          <a:prstGeom prst="triangle">
            <a:avLst/>
          </a:prstGeom>
          <a:effectLst>
            <a:outerShdw blurRad="114300" dist="139700" dir="17400000" sx="104000" sy="104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4290257">
            <a:off x="1668699" y="3064419"/>
            <a:ext cx="2016224" cy="1738124"/>
          </a:xfrm>
          <a:prstGeom prst="triangle">
            <a:avLst/>
          </a:prstGeom>
          <a:effectLst>
            <a:outerShdw blurRad="127000" dist="152400" dir="16500000" sx="98000" sy="98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0427646">
            <a:off x="3996036" y="1876219"/>
            <a:ext cx="843666" cy="727297"/>
          </a:xfrm>
          <a:prstGeom prst="triangle">
            <a:avLst/>
          </a:prstGeom>
          <a:solidFill>
            <a:srgbClr val="006F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817375">
            <a:off x="3108156" y="5333615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8814131">
            <a:off x="2411777" y="1072474"/>
            <a:ext cx="530067" cy="4569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MH_Others_1"/>
          <p:cNvSpPr txBox="1"/>
          <p:nvPr>
            <p:custDataLst>
              <p:tags r:id="rId1"/>
            </p:custDataLst>
          </p:nvPr>
        </p:nvSpPr>
        <p:spPr>
          <a:xfrm>
            <a:off x="5729039" y="2248173"/>
            <a:ext cx="4372744" cy="1107996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en-US" altLang="zh-CN" sz="720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</a:t>
            </a:r>
            <a:endParaRPr lang="zh-CN" altLang="en-US" sz="720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54964" y="3544317"/>
            <a:ext cx="101822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>
                <a:solidFill>
                  <a:schemeClr val="bg1"/>
                </a:solidFill>
                <a:latin typeface="Humnst777 Cn BT" pitchFamily="34" charset="0"/>
              </a:rPr>
              <a:t>01</a:t>
            </a:r>
            <a:endParaRPr lang="zh-CN" altLang="en-US" sz="6600">
              <a:solidFill>
                <a:schemeClr val="bg1"/>
              </a:solidFill>
              <a:latin typeface="Humnst777 Cn BT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灯片编号占位符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83590" indent="-3016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205230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87195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169160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651760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3133725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615690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4097655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1B2D591A-DF48-4386-8407-50277093AC47}" type="slidenum">
              <a:rPr lang="zh-CN" altLang="en-US" sz="2000">
                <a:solidFill>
                  <a:srgbClr val="898989"/>
                </a:solidFill>
              </a:rPr>
            </a:fld>
            <a:endParaRPr lang="zh-CN" altLang="en-US" sz="2000">
              <a:solidFill>
                <a:srgbClr val="898989"/>
              </a:solidFill>
            </a:endParaRPr>
          </a:p>
        </p:txBody>
      </p:sp>
      <p:grpSp>
        <p:nvGrpSpPr>
          <p:cNvPr id="4" name="Group 42"/>
          <p:cNvGrpSpPr/>
          <p:nvPr/>
        </p:nvGrpSpPr>
        <p:grpSpPr>
          <a:xfrm>
            <a:off x="4671344" y="2168122"/>
            <a:ext cx="3547877" cy="3552704"/>
            <a:chOff x="0" y="0"/>
            <a:chExt cx="5874978" cy="5874978"/>
          </a:xfrm>
        </p:grpSpPr>
        <p:sp>
          <p:nvSpPr>
            <p:cNvPr id="5" name="Shape 40"/>
            <p:cNvSpPr/>
            <p:nvPr/>
          </p:nvSpPr>
          <p:spPr>
            <a:xfrm>
              <a:off x="0" y="0"/>
              <a:ext cx="5874978" cy="5874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6" name="Shape 41"/>
            <p:cNvSpPr/>
            <p:nvPr/>
          </p:nvSpPr>
          <p:spPr>
            <a:xfrm>
              <a:off x="1206049" y="1196037"/>
              <a:ext cx="3473971" cy="3471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6FBE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</p:grpSp>
      <p:sp>
        <p:nvSpPr>
          <p:cNvPr id="7" name="Shape 44"/>
          <p:cNvSpPr/>
          <p:nvPr/>
        </p:nvSpPr>
        <p:spPr>
          <a:xfrm>
            <a:off x="910828" y="2163098"/>
            <a:ext cx="3562945" cy="1526893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8" name="Shape 46"/>
          <p:cNvSpPr/>
          <p:nvPr/>
        </p:nvSpPr>
        <p:spPr>
          <a:xfrm>
            <a:off x="910828" y="4198955"/>
            <a:ext cx="3562945" cy="1528568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9" name="Shape 47"/>
          <p:cNvSpPr/>
          <p:nvPr/>
        </p:nvSpPr>
        <p:spPr>
          <a:xfrm>
            <a:off x="8416789" y="2163098"/>
            <a:ext cx="3562945" cy="1526893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10" name="Shape 48"/>
          <p:cNvSpPr/>
          <p:nvPr/>
        </p:nvSpPr>
        <p:spPr>
          <a:xfrm>
            <a:off x="8416789" y="4198955"/>
            <a:ext cx="3562945" cy="1528568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grpSp>
        <p:nvGrpSpPr>
          <p:cNvPr id="11" name="Group 51"/>
          <p:cNvGrpSpPr/>
          <p:nvPr/>
        </p:nvGrpSpPr>
        <p:grpSpPr>
          <a:xfrm>
            <a:off x="4224302" y="3037045"/>
            <a:ext cx="736699" cy="768470"/>
            <a:chOff x="0" y="0"/>
            <a:chExt cx="1270000" cy="1270000"/>
          </a:xfrm>
        </p:grpSpPr>
        <p:sp>
          <p:nvSpPr>
            <p:cNvPr id="12" name="Shape 49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13" name="Shape 50"/>
            <p:cNvSpPr/>
            <p:nvPr/>
          </p:nvSpPr>
          <p:spPr>
            <a:xfrm>
              <a:off x="288636" y="392897"/>
              <a:ext cx="548409" cy="484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/>
            <a:lstStyle/>
            <a:p>
              <a:pPr defTabSz="1285875" eaLnBrk="0" hangingPunct="0">
                <a:spcBef>
                  <a:spcPts val="122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ler Light"/>
                <a:sym typeface="Aller Light"/>
              </a:endParaRPr>
            </a:p>
          </p:txBody>
        </p:sp>
      </p:grpSp>
      <p:grpSp>
        <p:nvGrpSpPr>
          <p:cNvPr id="14" name="Group 54"/>
          <p:cNvGrpSpPr/>
          <p:nvPr/>
        </p:nvGrpSpPr>
        <p:grpSpPr>
          <a:xfrm>
            <a:off x="4224302" y="4108547"/>
            <a:ext cx="736699" cy="768470"/>
            <a:chOff x="0" y="0"/>
            <a:chExt cx="1270000" cy="1270000"/>
          </a:xfrm>
        </p:grpSpPr>
        <p:sp>
          <p:nvSpPr>
            <p:cNvPr id="15" name="Shape 52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16" name="Shape 53"/>
            <p:cNvSpPr/>
            <p:nvPr/>
          </p:nvSpPr>
          <p:spPr>
            <a:xfrm rot="10800000" flipH="1">
              <a:off x="282864" y="398431"/>
              <a:ext cx="551295" cy="484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/>
            <a:lstStyle/>
            <a:p>
              <a:pPr defTabSz="1285875" eaLnBrk="0" hangingPunct="0">
                <a:spcBef>
                  <a:spcPts val="122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ler Light"/>
                <a:sym typeface="Aller Light"/>
              </a:endParaRPr>
            </a:p>
          </p:txBody>
        </p:sp>
      </p:grpSp>
      <p:grpSp>
        <p:nvGrpSpPr>
          <p:cNvPr id="17" name="Group 60"/>
          <p:cNvGrpSpPr/>
          <p:nvPr/>
        </p:nvGrpSpPr>
        <p:grpSpPr>
          <a:xfrm>
            <a:off x="7947982" y="4108547"/>
            <a:ext cx="736699" cy="768470"/>
            <a:chOff x="0" y="0"/>
            <a:chExt cx="1270000" cy="1270000"/>
          </a:xfrm>
        </p:grpSpPr>
        <p:sp>
          <p:nvSpPr>
            <p:cNvPr id="18" name="Shape 5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20505" name="Shape 59"/>
            <p:cNvSpPr/>
            <p:nvPr/>
          </p:nvSpPr>
          <p:spPr bwMode="auto">
            <a:xfrm>
              <a:off x="373502" y="356064"/>
              <a:ext cx="522995" cy="557872"/>
            </a:xfrm>
            <a:custGeom>
              <a:avLst/>
              <a:gdLst>
                <a:gd name="T0" fmla="*/ 261498 w 21153"/>
                <a:gd name="T1" fmla="*/ 278936 h 21260"/>
                <a:gd name="T2" fmla="*/ 261498 w 21153"/>
                <a:gd name="T3" fmla="*/ 278936 h 21260"/>
                <a:gd name="T4" fmla="*/ 261498 w 21153"/>
                <a:gd name="T5" fmla="*/ 278936 h 21260"/>
                <a:gd name="T6" fmla="*/ 261498 w 21153"/>
                <a:gd name="T7" fmla="*/ 278936 h 2126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53" h="21260" extrusionOk="0">
                  <a:moveTo>
                    <a:pt x="11752" y="11733"/>
                  </a:moveTo>
                  <a:lnTo>
                    <a:pt x="9401" y="11733"/>
                  </a:lnTo>
                  <a:lnTo>
                    <a:pt x="9401" y="5975"/>
                  </a:lnTo>
                  <a:lnTo>
                    <a:pt x="11752" y="5975"/>
                  </a:lnTo>
                  <a:cubicBezTo>
                    <a:pt x="11752" y="5975"/>
                    <a:pt x="11752" y="11733"/>
                    <a:pt x="11752" y="11733"/>
                  </a:cubicBezTo>
                  <a:close/>
                  <a:moveTo>
                    <a:pt x="11752" y="15276"/>
                  </a:moveTo>
                  <a:lnTo>
                    <a:pt x="9401" y="15276"/>
                  </a:lnTo>
                  <a:lnTo>
                    <a:pt x="9401" y="12951"/>
                  </a:lnTo>
                  <a:lnTo>
                    <a:pt x="11752" y="12951"/>
                  </a:lnTo>
                  <a:cubicBezTo>
                    <a:pt x="11752" y="12951"/>
                    <a:pt x="11752" y="15276"/>
                    <a:pt x="11752" y="15276"/>
                  </a:cubicBezTo>
                  <a:close/>
                  <a:moveTo>
                    <a:pt x="20789" y="13227"/>
                  </a:moveTo>
                  <a:lnTo>
                    <a:pt x="18761" y="11523"/>
                  </a:lnTo>
                  <a:cubicBezTo>
                    <a:pt x="18172" y="11029"/>
                    <a:pt x="18172" y="10223"/>
                    <a:pt x="18761" y="9729"/>
                  </a:cubicBezTo>
                  <a:lnTo>
                    <a:pt x="20789" y="8025"/>
                  </a:lnTo>
                  <a:cubicBezTo>
                    <a:pt x="21376" y="7532"/>
                    <a:pt x="21220" y="7072"/>
                    <a:pt x="20441" y="7001"/>
                  </a:cubicBezTo>
                  <a:lnTo>
                    <a:pt x="17751" y="6761"/>
                  </a:lnTo>
                  <a:cubicBezTo>
                    <a:pt x="16971" y="6692"/>
                    <a:pt x="16552" y="6061"/>
                    <a:pt x="16819" y="5360"/>
                  </a:cubicBezTo>
                  <a:lnTo>
                    <a:pt x="18247" y="1615"/>
                  </a:lnTo>
                  <a:cubicBezTo>
                    <a:pt x="18515" y="912"/>
                    <a:pt x="18188" y="656"/>
                    <a:pt x="17520" y="1047"/>
                  </a:cubicBezTo>
                  <a:lnTo>
                    <a:pt x="14346" y="2896"/>
                  </a:lnTo>
                  <a:cubicBezTo>
                    <a:pt x="13678" y="3285"/>
                    <a:pt x="12815" y="3072"/>
                    <a:pt x="12430" y="2423"/>
                  </a:cubicBezTo>
                  <a:lnTo>
                    <a:pt x="11279" y="489"/>
                  </a:lnTo>
                  <a:cubicBezTo>
                    <a:pt x="10893" y="-160"/>
                    <a:pt x="10255" y="-164"/>
                    <a:pt x="9860" y="481"/>
                  </a:cubicBezTo>
                  <a:lnTo>
                    <a:pt x="8793" y="2232"/>
                  </a:lnTo>
                  <a:cubicBezTo>
                    <a:pt x="8398" y="2877"/>
                    <a:pt x="7493" y="3153"/>
                    <a:pt x="6781" y="2844"/>
                  </a:cubicBezTo>
                  <a:lnTo>
                    <a:pt x="4900" y="2031"/>
                  </a:lnTo>
                  <a:cubicBezTo>
                    <a:pt x="4188" y="1723"/>
                    <a:pt x="3639" y="2080"/>
                    <a:pt x="3682" y="2825"/>
                  </a:cubicBezTo>
                  <a:lnTo>
                    <a:pt x="3784" y="4615"/>
                  </a:lnTo>
                  <a:cubicBezTo>
                    <a:pt x="3826" y="5360"/>
                    <a:pt x="3242" y="6128"/>
                    <a:pt x="2486" y="6320"/>
                  </a:cubicBezTo>
                  <a:lnTo>
                    <a:pt x="670" y="6780"/>
                  </a:lnTo>
                  <a:cubicBezTo>
                    <a:pt x="-85" y="6972"/>
                    <a:pt x="-224" y="7532"/>
                    <a:pt x="365" y="8025"/>
                  </a:cubicBezTo>
                  <a:lnTo>
                    <a:pt x="2394" y="9729"/>
                  </a:lnTo>
                  <a:cubicBezTo>
                    <a:pt x="2981" y="10223"/>
                    <a:pt x="2981" y="11029"/>
                    <a:pt x="2394" y="11523"/>
                  </a:cubicBezTo>
                  <a:lnTo>
                    <a:pt x="365" y="13225"/>
                  </a:lnTo>
                  <a:cubicBezTo>
                    <a:pt x="-224" y="13720"/>
                    <a:pt x="-68" y="14196"/>
                    <a:pt x="709" y="14285"/>
                  </a:cubicBezTo>
                  <a:lnTo>
                    <a:pt x="3171" y="14567"/>
                  </a:lnTo>
                  <a:cubicBezTo>
                    <a:pt x="3948" y="14656"/>
                    <a:pt x="4381" y="15309"/>
                    <a:pt x="4133" y="16017"/>
                  </a:cubicBezTo>
                  <a:lnTo>
                    <a:pt x="2869" y="19625"/>
                  </a:lnTo>
                  <a:cubicBezTo>
                    <a:pt x="2622" y="20333"/>
                    <a:pt x="2976" y="20609"/>
                    <a:pt x="3655" y="20240"/>
                  </a:cubicBezTo>
                  <a:lnTo>
                    <a:pt x="6549" y="18661"/>
                  </a:lnTo>
                  <a:cubicBezTo>
                    <a:pt x="7229" y="18291"/>
                    <a:pt x="8143" y="18495"/>
                    <a:pt x="8581" y="19113"/>
                  </a:cubicBezTo>
                  <a:lnTo>
                    <a:pt x="9782" y="20816"/>
                  </a:lnTo>
                  <a:cubicBezTo>
                    <a:pt x="10219" y="21436"/>
                    <a:pt x="10875" y="21403"/>
                    <a:pt x="11240" y="20741"/>
                  </a:cubicBezTo>
                  <a:lnTo>
                    <a:pt x="12297" y="18823"/>
                  </a:lnTo>
                  <a:cubicBezTo>
                    <a:pt x="12660" y="18160"/>
                    <a:pt x="13532" y="17891"/>
                    <a:pt x="14234" y="18221"/>
                  </a:cubicBezTo>
                  <a:lnTo>
                    <a:pt x="16272" y="19181"/>
                  </a:lnTo>
                  <a:cubicBezTo>
                    <a:pt x="16974" y="19511"/>
                    <a:pt x="17514" y="19172"/>
                    <a:pt x="17472" y="18427"/>
                  </a:cubicBezTo>
                  <a:lnTo>
                    <a:pt x="17370" y="16637"/>
                  </a:lnTo>
                  <a:cubicBezTo>
                    <a:pt x="17327" y="15891"/>
                    <a:pt x="17912" y="15124"/>
                    <a:pt x="18668" y="14932"/>
                  </a:cubicBezTo>
                  <a:lnTo>
                    <a:pt x="20482" y="14472"/>
                  </a:lnTo>
                  <a:cubicBezTo>
                    <a:pt x="21239" y="14280"/>
                    <a:pt x="21376" y="13720"/>
                    <a:pt x="20789" y="13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/>
            <a:p>
              <a:pPr eaLnBrk="0" hangingPunct="0"/>
              <a:endParaRPr lang="zh-CN" altLang="en-US" sz="2000">
                <a:solidFill>
                  <a:srgbClr val="484848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Group 63"/>
          <p:cNvGrpSpPr/>
          <p:nvPr/>
        </p:nvGrpSpPr>
        <p:grpSpPr>
          <a:xfrm>
            <a:off x="7947982" y="3045416"/>
            <a:ext cx="736699" cy="768469"/>
            <a:chOff x="0" y="0"/>
            <a:chExt cx="1270000" cy="1270000"/>
          </a:xfrm>
        </p:grpSpPr>
        <p:sp>
          <p:nvSpPr>
            <p:cNvPr id="21" name="Shape 61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20503" name="Shape 62"/>
            <p:cNvSpPr/>
            <p:nvPr/>
          </p:nvSpPr>
          <p:spPr bwMode="auto">
            <a:xfrm>
              <a:off x="426212" y="356064"/>
              <a:ext cx="444025" cy="557872"/>
            </a:xfrm>
            <a:custGeom>
              <a:avLst/>
              <a:gdLst>
                <a:gd name="T0" fmla="*/ 222013 w 21015"/>
                <a:gd name="T1" fmla="*/ 278936 h 21072"/>
                <a:gd name="T2" fmla="*/ 222013 w 21015"/>
                <a:gd name="T3" fmla="*/ 278936 h 21072"/>
                <a:gd name="T4" fmla="*/ 222013 w 21015"/>
                <a:gd name="T5" fmla="*/ 278936 h 21072"/>
                <a:gd name="T6" fmla="*/ 222013 w 21015"/>
                <a:gd name="T7" fmla="*/ 278936 h 21072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/>
            <a:p>
              <a:pPr eaLnBrk="0" hangingPunct="0"/>
              <a:endParaRPr lang="zh-CN" altLang="en-US" sz="2000">
                <a:solidFill>
                  <a:srgbClr val="484848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TextBox 26"/>
          <p:cNvSpPr txBox="1">
            <a:spLocks noChangeArrowheads="1"/>
          </p:cNvSpPr>
          <p:nvPr/>
        </p:nvSpPr>
        <p:spPr bwMode="auto">
          <a:xfrm>
            <a:off x="8862159" y="2472832"/>
            <a:ext cx="2896567" cy="121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基于智能卡的密码认证方案，智能卡有丢失和窃取风险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27"/>
          <p:cNvSpPr txBox="1">
            <a:spLocks noChangeArrowheads="1"/>
          </p:cNvSpPr>
          <p:nvPr/>
        </p:nvSpPr>
        <p:spPr bwMode="auto">
          <a:xfrm>
            <a:off x="8862159" y="4483574"/>
            <a:ext cx="2896567" cy="121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基于上下文的设备配对方案，用于不同设备的自动配对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28"/>
          <p:cNvSpPr txBox="1">
            <a:spLocks noChangeArrowheads="1"/>
          </p:cNvSpPr>
          <p:nvPr/>
        </p:nvSpPr>
        <p:spPr bwMode="auto">
          <a:xfrm>
            <a:off x="1137667" y="2162775"/>
            <a:ext cx="2896567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根据不同设备自身物理特性，设计不同的用户注册，认证，解密功能，适用于资源受限的设备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29"/>
          <p:cNvSpPr txBox="1">
            <a:spLocks noChangeArrowheads="1"/>
          </p:cNvSpPr>
          <p:nvPr/>
        </p:nvSpPr>
        <p:spPr bwMode="auto">
          <a:xfrm>
            <a:off x="1130047" y="4177099"/>
            <a:ext cx="2896567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lang="zh-CN" altLang="en-US"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基于语音和近邻设备的认证方案，需要用户做出特定动作，有效防范侧信道攻击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2"/>
          <p:cNvSpPr txBox="1"/>
          <p:nvPr/>
        </p:nvSpPr>
        <p:spPr bwMode="auto">
          <a:xfrm>
            <a:off x="1749668" y="1791206"/>
            <a:ext cx="1615716" cy="3716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11744" tIns="64279" rIns="128560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Placeholder 2"/>
          <p:cNvSpPr txBox="1"/>
          <p:nvPr/>
        </p:nvSpPr>
        <p:spPr bwMode="auto">
          <a:xfrm>
            <a:off x="9705502" y="1816318"/>
            <a:ext cx="1210530" cy="370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8560" tIns="64279" rIns="111744" bIns="64279" anchor="ctr"/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"/>
          <p:cNvSpPr txBox="1"/>
          <p:nvPr/>
        </p:nvSpPr>
        <p:spPr bwMode="auto">
          <a:xfrm>
            <a:off x="9742299" y="5727742"/>
            <a:ext cx="1146906" cy="3716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8560" tIns="64279" rIns="111744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 Placeholder 2"/>
          <p:cNvSpPr txBox="1"/>
          <p:nvPr/>
        </p:nvSpPr>
        <p:spPr bwMode="auto">
          <a:xfrm>
            <a:off x="5568778" y="3400350"/>
            <a:ext cx="1751335" cy="1089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8560" tIns="64279" rIns="128560" bIns="64279" anchor="ctr"/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0" hangingPunct="0"/>
            <a:r>
              <a:rPr lang="zh-CN" sz="2000" b="1">
                <a:solidFill>
                  <a:srgbClr val="FFFFFF"/>
                </a:solidFill>
                <a:latin typeface="微软雅黑" panose="020B0503020204020204" pitchFamily="34" charset="-122"/>
              </a:rPr>
              <a:t>用户身份验证</a:t>
            </a:r>
            <a:endParaRPr lang="zh-CN" sz="2000" b="1">
              <a:solidFill>
                <a:srgbClr val="FFFFFF"/>
              </a:solidFill>
              <a:latin typeface="微软雅黑" panose="020B0503020204020204" pitchFamily="34" charset="-122"/>
            </a:endParaRPr>
          </a:p>
        </p:txBody>
      </p:sp>
      <p:sp>
        <p:nvSpPr>
          <p:cNvPr id="31" name="Text Placeholder 2"/>
          <p:cNvSpPr txBox="1"/>
          <p:nvPr/>
        </p:nvSpPr>
        <p:spPr bwMode="auto">
          <a:xfrm>
            <a:off x="1376290" y="5776635"/>
            <a:ext cx="1764729" cy="3716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11744" tIns="64279" rIns="128560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1141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sz="3400" b="1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用户身份验证</a:t>
            </a:r>
            <a:endParaRPr lang="zh-CN" sz="3400" b="1">
              <a:solidFill>
                <a:schemeClr val="tx1"/>
              </a:solidFill>
              <a:latin typeface="微软雅黑" panose="020B0503020204020204" pitchFamily="34" charset="-122"/>
            </a:endParaRPr>
          </a:p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endParaRPr lang="zh-CN" altLang="zh-CN" sz="3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23" grpId="0"/>
      <p:bldP spid="24" grpId="0"/>
      <p:bldP spid="25" grpId="0"/>
      <p:bldP spid="26" grpId="0"/>
      <p:bldP spid="27" grpId="0" animBg="1" build="p"/>
      <p:bldP spid="28" grpId="0" animBg="1" build="p"/>
      <p:bldP spid="29" grpId="0" animBg="1" build="p"/>
      <p:bldP spid="30" grpId="0" build="p"/>
      <p:bldP spid="31" grpId="0" animBg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灯片编号占位符 1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83590" indent="-301625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205230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87195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169160" indent="-2413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651760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3133725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615690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4097655" indent="-2413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fld id="{1B2D591A-DF48-4386-8407-50277093AC47}" type="slidenum">
              <a:rPr lang="zh-CN" altLang="en-US" sz="2000">
                <a:solidFill>
                  <a:srgbClr val="898989"/>
                </a:solidFill>
              </a:rPr>
            </a:fld>
            <a:endParaRPr lang="zh-CN" altLang="en-US" sz="2000">
              <a:solidFill>
                <a:srgbClr val="898989"/>
              </a:solidFill>
            </a:endParaRPr>
          </a:p>
        </p:txBody>
      </p:sp>
      <p:grpSp>
        <p:nvGrpSpPr>
          <p:cNvPr id="4" name="Group 42"/>
          <p:cNvGrpSpPr/>
          <p:nvPr/>
        </p:nvGrpSpPr>
        <p:grpSpPr>
          <a:xfrm>
            <a:off x="4671344" y="2168122"/>
            <a:ext cx="3547877" cy="3552704"/>
            <a:chOff x="0" y="0"/>
            <a:chExt cx="5874978" cy="5874978"/>
          </a:xfrm>
        </p:grpSpPr>
        <p:sp>
          <p:nvSpPr>
            <p:cNvPr id="5" name="Shape 40"/>
            <p:cNvSpPr/>
            <p:nvPr/>
          </p:nvSpPr>
          <p:spPr>
            <a:xfrm>
              <a:off x="0" y="0"/>
              <a:ext cx="5874978" cy="5874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noFill/>
            <a:ln w="3175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6" name="Shape 41"/>
            <p:cNvSpPr/>
            <p:nvPr/>
          </p:nvSpPr>
          <p:spPr>
            <a:xfrm>
              <a:off x="1206049" y="1196037"/>
              <a:ext cx="3473971" cy="34718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06FBE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</p:grpSp>
      <p:sp>
        <p:nvSpPr>
          <p:cNvPr id="7" name="Shape 44"/>
          <p:cNvSpPr/>
          <p:nvPr/>
        </p:nvSpPr>
        <p:spPr>
          <a:xfrm>
            <a:off x="910828" y="2163098"/>
            <a:ext cx="3562945" cy="1526893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8" name="Shape 46"/>
          <p:cNvSpPr/>
          <p:nvPr/>
        </p:nvSpPr>
        <p:spPr>
          <a:xfrm>
            <a:off x="910828" y="4198955"/>
            <a:ext cx="3562945" cy="1528568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9" name="Shape 47"/>
          <p:cNvSpPr/>
          <p:nvPr/>
        </p:nvSpPr>
        <p:spPr>
          <a:xfrm>
            <a:off x="8416789" y="2163098"/>
            <a:ext cx="3562945" cy="1526893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sp>
        <p:nvSpPr>
          <p:cNvPr id="10" name="Shape 48"/>
          <p:cNvSpPr/>
          <p:nvPr/>
        </p:nvSpPr>
        <p:spPr>
          <a:xfrm>
            <a:off x="8416789" y="4198955"/>
            <a:ext cx="3562945" cy="1528568"/>
          </a:xfrm>
          <a:prstGeom prst="rect">
            <a:avLst/>
          </a:prstGeom>
          <a:ln w="3175">
            <a:solidFill>
              <a:schemeClr val="accent1"/>
            </a:solidFill>
            <a:miter lim="400000"/>
          </a:ln>
        </p:spPr>
        <p:txBody>
          <a:bodyPr lIns="62078" tIns="62078" rIns="62078" bIns="62078" anchor="ctr"/>
          <a:lstStyle/>
          <a:p>
            <a:pPr defTabSz="1285875" eaLnBrk="0" hangingPunct="0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20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grpSp>
        <p:nvGrpSpPr>
          <p:cNvPr id="11" name="Group 51"/>
          <p:cNvGrpSpPr/>
          <p:nvPr/>
        </p:nvGrpSpPr>
        <p:grpSpPr>
          <a:xfrm>
            <a:off x="4224302" y="3037045"/>
            <a:ext cx="736699" cy="768470"/>
            <a:chOff x="0" y="0"/>
            <a:chExt cx="1270000" cy="1270000"/>
          </a:xfrm>
        </p:grpSpPr>
        <p:sp>
          <p:nvSpPr>
            <p:cNvPr id="12" name="Shape 49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13" name="Shape 50"/>
            <p:cNvSpPr/>
            <p:nvPr/>
          </p:nvSpPr>
          <p:spPr>
            <a:xfrm>
              <a:off x="288636" y="392897"/>
              <a:ext cx="548409" cy="484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/>
            <a:lstStyle/>
            <a:p>
              <a:pPr defTabSz="1285875" eaLnBrk="0" hangingPunct="0">
                <a:spcBef>
                  <a:spcPts val="122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ler Light"/>
                <a:sym typeface="Aller Light"/>
              </a:endParaRPr>
            </a:p>
          </p:txBody>
        </p:sp>
      </p:grpSp>
      <p:grpSp>
        <p:nvGrpSpPr>
          <p:cNvPr id="14" name="Group 54"/>
          <p:cNvGrpSpPr/>
          <p:nvPr/>
        </p:nvGrpSpPr>
        <p:grpSpPr>
          <a:xfrm>
            <a:off x="4224302" y="4108547"/>
            <a:ext cx="736699" cy="768470"/>
            <a:chOff x="0" y="0"/>
            <a:chExt cx="1270000" cy="1270000"/>
          </a:xfrm>
        </p:grpSpPr>
        <p:sp>
          <p:nvSpPr>
            <p:cNvPr id="15" name="Shape 52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16" name="Shape 53"/>
            <p:cNvSpPr/>
            <p:nvPr/>
          </p:nvSpPr>
          <p:spPr>
            <a:xfrm rot="10800000" flipH="1">
              <a:off x="282864" y="398431"/>
              <a:ext cx="551295" cy="484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071" y="8035"/>
                  </a:moveTo>
                  <a:lnTo>
                    <a:pt x="11327" y="9235"/>
                  </a:lnTo>
                  <a:lnTo>
                    <a:pt x="14583" y="4904"/>
                  </a:lnTo>
                  <a:lnTo>
                    <a:pt x="15088" y="4330"/>
                  </a:lnTo>
                  <a:lnTo>
                    <a:pt x="17289" y="6157"/>
                  </a:lnTo>
                  <a:lnTo>
                    <a:pt x="17289" y="3078"/>
                  </a:lnTo>
                  <a:lnTo>
                    <a:pt x="17289" y="0"/>
                  </a:lnTo>
                  <a:lnTo>
                    <a:pt x="14583" y="626"/>
                  </a:lnTo>
                  <a:lnTo>
                    <a:pt x="11878" y="1200"/>
                  </a:lnTo>
                  <a:lnTo>
                    <a:pt x="14033" y="3704"/>
                  </a:lnTo>
                  <a:lnTo>
                    <a:pt x="10777" y="7409"/>
                  </a:lnTo>
                  <a:lnTo>
                    <a:pt x="7567" y="6157"/>
                  </a:lnTo>
                  <a:lnTo>
                    <a:pt x="5411" y="10487"/>
                  </a:lnTo>
                  <a:lnTo>
                    <a:pt x="2155" y="9235"/>
                  </a:lnTo>
                  <a:lnTo>
                    <a:pt x="550" y="14817"/>
                  </a:lnTo>
                  <a:lnTo>
                    <a:pt x="0" y="16017"/>
                  </a:lnTo>
                  <a:lnTo>
                    <a:pt x="1055" y="16643"/>
                  </a:lnTo>
                  <a:lnTo>
                    <a:pt x="2706" y="11113"/>
                  </a:lnTo>
                  <a:lnTo>
                    <a:pt x="5916" y="12313"/>
                  </a:lnTo>
                  <a:lnTo>
                    <a:pt x="8071" y="8035"/>
                  </a:lnTo>
                  <a:lnTo>
                    <a:pt x="8071" y="8035"/>
                  </a:lnTo>
                  <a:close/>
                  <a:moveTo>
                    <a:pt x="6466" y="21600"/>
                  </a:moveTo>
                  <a:lnTo>
                    <a:pt x="6466" y="16643"/>
                  </a:lnTo>
                  <a:lnTo>
                    <a:pt x="3761" y="16643"/>
                  </a:lnTo>
                  <a:lnTo>
                    <a:pt x="3761" y="21600"/>
                  </a:lnTo>
                  <a:lnTo>
                    <a:pt x="6466" y="21600"/>
                  </a:lnTo>
                  <a:lnTo>
                    <a:pt x="6466" y="21600"/>
                  </a:lnTo>
                  <a:close/>
                  <a:moveTo>
                    <a:pt x="10227" y="21600"/>
                  </a:moveTo>
                  <a:lnTo>
                    <a:pt x="7567" y="21600"/>
                  </a:lnTo>
                  <a:lnTo>
                    <a:pt x="7567" y="14817"/>
                  </a:lnTo>
                  <a:lnTo>
                    <a:pt x="10227" y="14817"/>
                  </a:lnTo>
                  <a:lnTo>
                    <a:pt x="10227" y="21600"/>
                  </a:lnTo>
                  <a:lnTo>
                    <a:pt x="10227" y="21600"/>
                  </a:lnTo>
                  <a:close/>
                  <a:moveTo>
                    <a:pt x="14033" y="21600"/>
                  </a:moveTo>
                  <a:lnTo>
                    <a:pt x="11327" y="21600"/>
                  </a:lnTo>
                  <a:lnTo>
                    <a:pt x="11327" y="12313"/>
                  </a:lnTo>
                  <a:lnTo>
                    <a:pt x="14033" y="12313"/>
                  </a:lnTo>
                  <a:lnTo>
                    <a:pt x="14033" y="21600"/>
                  </a:lnTo>
                  <a:lnTo>
                    <a:pt x="14033" y="21600"/>
                  </a:lnTo>
                  <a:close/>
                  <a:moveTo>
                    <a:pt x="17794" y="21600"/>
                  </a:moveTo>
                  <a:lnTo>
                    <a:pt x="15088" y="21600"/>
                  </a:lnTo>
                  <a:lnTo>
                    <a:pt x="15088" y="9861"/>
                  </a:lnTo>
                  <a:lnTo>
                    <a:pt x="17794" y="9861"/>
                  </a:lnTo>
                  <a:lnTo>
                    <a:pt x="17794" y="21600"/>
                  </a:lnTo>
                  <a:lnTo>
                    <a:pt x="17794" y="21600"/>
                  </a:lnTo>
                  <a:close/>
                  <a:moveTo>
                    <a:pt x="18894" y="6783"/>
                  </a:moveTo>
                  <a:lnTo>
                    <a:pt x="18894" y="21600"/>
                  </a:lnTo>
                  <a:lnTo>
                    <a:pt x="21600" y="21600"/>
                  </a:lnTo>
                  <a:lnTo>
                    <a:pt x="21600" y="6783"/>
                  </a:lnTo>
                  <a:lnTo>
                    <a:pt x="18894" y="6783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/>
            <a:lstStyle/>
            <a:p>
              <a:pPr defTabSz="1285875" eaLnBrk="0" hangingPunct="0">
                <a:spcBef>
                  <a:spcPts val="1225"/>
                </a:spcBef>
                <a:defRPr sz="2000">
                  <a:solidFill>
                    <a:srgbClr val="53585F"/>
                  </a:solidFill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ller Light"/>
                <a:sym typeface="Aller Light"/>
              </a:endParaRPr>
            </a:p>
          </p:txBody>
        </p:sp>
      </p:grpSp>
      <p:grpSp>
        <p:nvGrpSpPr>
          <p:cNvPr id="17" name="Group 60"/>
          <p:cNvGrpSpPr/>
          <p:nvPr/>
        </p:nvGrpSpPr>
        <p:grpSpPr>
          <a:xfrm>
            <a:off x="7947982" y="4108547"/>
            <a:ext cx="736699" cy="768470"/>
            <a:chOff x="0" y="0"/>
            <a:chExt cx="1270000" cy="1270000"/>
          </a:xfrm>
        </p:grpSpPr>
        <p:sp>
          <p:nvSpPr>
            <p:cNvPr id="18" name="Shape 58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20505" name="Shape 59"/>
            <p:cNvSpPr/>
            <p:nvPr/>
          </p:nvSpPr>
          <p:spPr bwMode="auto">
            <a:xfrm>
              <a:off x="373502" y="356064"/>
              <a:ext cx="522995" cy="557872"/>
            </a:xfrm>
            <a:custGeom>
              <a:avLst/>
              <a:gdLst>
                <a:gd name="T0" fmla="*/ 261498 w 21153"/>
                <a:gd name="T1" fmla="*/ 278936 h 21260"/>
                <a:gd name="T2" fmla="*/ 261498 w 21153"/>
                <a:gd name="T3" fmla="*/ 278936 h 21260"/>
                <a:gd name="T4" fmla="*/ 261498 w 21153"/>
                <a:gd name="T5" fmla="*/ 278936 h 21260"/>
                <a:gd name="T6" fmla="*/ 261498 w 21153"/>
                <a:gd name="T7" fmla="*/ 278936 h 21260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153" h="21260" extrusionOk="0">
                  <a:moveTo>
                    <a:pt x="11752" y="11733"/>
                  </a:moveTo>
                  <a:lnTo>
                    <a:pt x="9401" y="11733"/>
                  </a:lnTo>
                  <a:lnTo>
                    <a:pt x="9401" y="5975"/>
                  </a:lnTo>
                  <a:lnTo>
                    <a:pt x="11752" y="5975"/>
                  </a:lnTo>
                  <a:cubicBezTo>
                    <a:pt x="11752" y="5975"/>
                    <a:pt x="11752" y="11733"/>
                    <a:pt x="11752" y="11733"/>
                  </a:cubicBezTo>
                  <a:close/>
                  <a:moveTo>
                    <a:pt x="11752" y="15276"/>
                  </a:moveTo>
                  <a:lnTo>
                    <a:pt x="9401" y="15276"/>
                  </a:lnTo>
                  <a:lnTo>
                    <a:pt x="9401" y="12951"/>
                  </a:lnTo>
                  <a:lnTo>
                    <a:pt x="11752" y="12951"/>
                  </a:lnTo>
                  <a:cubicBezTo>
                    <a:pt x="11752" y="12951"/>
                    <a:pt x="11752" y="15276"/>
                    <a:pt x="11752" y="15276"/>
                  </a:cubicBezTo>
                  <a:close/>
                  <a:moveTo>
                    <a:pt x="20789" y="13227"/>
                  </a:moveTo>
                  <a:lnTo>
                    <a:pt x="18761" y="11523"/>
                  </a:lnTo>
                  <a:cubicBezTo>
                    <a:pt x="18172" y="11029"/>
                    <a:pt x="18172" y="10223"/>
                    <a:pt x="18761" y="9729"/>
                  </a:cubicBezTo>
                  <a:lnTo>
                    <a:pt x="20789" y="8025"/>
                  </a:lnTo>
                  <a:cubicBezTo>
                    <a:pt x="21376" y="7532"/>
                    <a:pt x="21220" y="7072"/>
                    <a:pt x="20441" y="7001"/>
                  </a:cubicBezTo>
                  <a:lnTo>
                    <a:pt x="17751" y="6761"/>
                  </a:lnTo>
                  <a:cubicBezTo>
                    <a:pt x="16971" y="6692"/>
                    <a:pt x="16552" y="6061"/>
                    <a:pt x="16819" y="5360"/>
                  </a:cubicBezTo>
                  <a:lnTo>
                    <a:pt x="18247" y="1615"/>
                  </a:lnTo>
                  <a:cubicBezTo>
                    <a:pt x="18515" y="912"/>
                    <a:pt x="18188" y="656"/>
                    <a:pt x="17520" y="1047"/>
                  </a:cubicBezTo>
                  <a:lnTo>
                    <a:pt x="14346" y="2896"/>
                  </a:lnTo>
                  <a:cubicBezTo>
                    <a:pt x="13678" y="3285"/>
                    <a:pt x="12815" y="3072"/>
                    <a:pt x="12430" y="2423"/>
                  </a:cubicBezTo>
                  <a:lnTo>
                    <a:pt x="11279" y="489"/>
                  </a:lnTo>
                  <a:cubicBezTo>
                    <a:pt x="10893" y="-160"/>
                    <a:pt x="10255" y="-164"/>
                    <a:pt x="9860" y="481"/>
                  </a:cubicBezTo>
                  <a:lnTo>
                    <a:pt x="8793" y="2232"/>
                  </a:lnTo>
                  <a:cubicBezTo>
                    <a:pt x="8398" y="2877"/>
                    <a:pt x="7493" y="3153"/>
                    <a:pt x="6781" y="2844"/>
                  </a:cubicBezTo>
                  <a:lnTo>
                    <a:pt x="4900" y="2031"/>
                  </a:lnTo>
                  <a:cubicBezTo>
                    <a:pt x="4188" y="1723"/>
                    <a:pt x="3639" y="2080"/>
                    <a:pt x="3682" y="2825"/>
                  </a:cubicBezTo>
                  <a:lnTo>
                    <a:pt x="3784" y="4615"/>
                  </a:lnTo>
                  <a:cubicBezTo>
                    <a:pt x="3826" y="5360"/>
                    <a:pt x="3242" y="6128"/>
                    <a:pt x="2486" y="6320"/>
                  </a:cubicBezTo>
                  <a:lnTo>
                    <a:pt x="670" y="6780"/>
                  </a:lnTo>
                  <a:cubicBezTo>
                    <a:pt x="-85" y="6972"/>
                    <a:pt x="-224" y="7532"/>
                    <a:pt x="365" y="8025"/>
                  </a:cubicBezTo>
                  <a:lnTo>
                    <a:pt x="2394" y="9729"/>
                  </a:lnTo>
                  <a:cubicBezTo>
                    <a:pt x="2981" y="10223"/>
                    <a:pt x="2981" y="11029"/>
                    <a:pt x="2394" y="11523"/>
                  </a:cubicBezTo>
                  <a:lnTo>
                    <a:pt x="365" y="13225"/>
                  </a:lnTo>
                  <a:cubicBezTo>
                    <a:pt x="-224" y="13720"/>
                    <a:pt x="-68" y="14196"/>
                    <a:pt x="709" y="14285"/>
                  </a:cubicBezTo>
                  <a:lnTo>
                    <a:pt x="3171" y="14567"/>
                  </a:lnTo>
                  <a:cubicBezTo>
                    <a:pt x="3948" y="14656"/>
                    <a:pt x="4381" y="15309"/>
                    <a:pt x="4133" y="16017"/>
                  </a:cubicBezTo>
                  <a:lnTo>
                    <a:pt x="2869" y="19625"/>
                  </a:lnTo>
                  <a:cubicBezTo>
                    <a:pt x="2622" y="20333"/>
                    <a:pt x="2976" y="20609"/>
                    <a:pt x="3655" y="20240"/>
                  </a:cubicBezTo>
                  <a:lnTo>
                    <a:pt x="6549" y="18661"/>
                  </a:lnTo>
                  <a:cubicBezTo>
                    <a:pt x="7229" y="18291"/>
                    <a:pt x="8143" y="18495"/>
                    <a:pt x="8581" y="19113"/>
                  </a:cubicBezTo>
                  <a:lnTo>
                    <a:pt x="9782" y="20816"/>
                  </a:lnTo>
                  <a:cubicBezTo>
                    <a:pt x="10219" y="21436"/>
                    <a:pt x="10875" y="21403"/>
                    <a:pt x="11240" y="20741"/>
                  </a:cubicBezTo>
                  <a:lnTo>
                    <a:pt x="12297" y="18823"/>
                  </a:lnTo>
                  <a:cubicBezTo>
                    <a:pt x="12660" y="18160"/>
                    <a:pt x="13532" y="17891"/>
                    <a:pt x="14234" y="18221"/>
                  </a:cubicBezTo>
                  <a:lnTo>
                    <a:pt x="16272" y="19181"/>
                  </a:lnTo>
                  <a:cubicBezTo>
                    <a:pt x="16974" y="19511"/>
                    <a:pt x="17514" y="19172"/>
                    <a:pt x="17472" y="18427"/>
                  </a:cubicBezTo>
                  <a:lnTo>
                    <a:pt x="17370" y="16637"/>
                  </a:lnTo>
                  <a:cubicBezTo>
                    <a:pt x="17327" y="15891"/>
                    <a:pt x="17912" y="15124"/>
                    <a:pt x="18668" y="14932"/>
                  </a:cubicBezTo>
                  <a:lnTo>
                    <a:pt x="20482" y="14472"/>
                  </a:lnTo>
                  <a:cubicBezTo>
                    <a:pt x="21239" y="14280"/>
                    <a:pt x="21376" y="13720"/>
                    <a:pt x="20789" y="13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/>
            <a:p>
              <a:pPr eaLnBrk="0" hangingPunct="0"/>
              <a:endParaRPr lang="zh-CN" altLang="en-US" sz="2000">
                <a:solidFill>
                  <a:srgbClr val="484848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Group 63"/>
          <p:cNvGrpSpPr/>
          <p:nvPr/>
        </p:nvGrpSpPr>
        <p:grpSpPr>
          <a:xfrm>
            <a:off x="7947982" y="3045416"/>
            <a:ext cx="736699" cy="768469"/>
            <a:chOff x="0" y="0"/>
            <a:chExt cx="1270000" cy="1270000"/>
          </a:xfrm>
        </p:grpSpPr>
        <p:sp>
          <p:nvSpPr>
            <p:cNvPr id="21" name="Shape 61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67733" tIns="67733" rIns="67733" bIns="67733" anchor="ctr"/>
            <a:lstStyle/>
            <a:p>
              <a:pPr defTabSz="1285875" eaLnBrk="0" hangingPunct="0"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20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Helvetica Light"/>
              </a:endParaRPr>
            </a:p>
          </p:txBody>
        </p:sp>
        <p:sp>
          <p:nvSpPr>
            <p:cNvPr id="20503" name="Shape 62"/>
            <p:cNvSpPr/>
            <p:nvPr/>
          </p:nvSpPr>
          <p:spPr bwMode="auto">
            <a:xfrm>
              <a:off x="426212" y="356064"/>
              <a:ext cx="444025" cy="557872"/>
            </a:xfrm>
            <a:custGeom>
              <a:avLst/>
              <a:gdLst>
                <a:gd name="T0" fmla="*/ 222013 w 21015"/>
                <a:gd name="T1" fmla="*/ 278936 h 21072"/>
                <a:gd name="T2" fmla="*/ 222013 w 21015"/>
                <a:gd name="T3" fmla="*/ 278936 h 21072"/>
                <a:gd name="T4" fmla="*/ 222013 w 21015"/>
                <a:gd name="T5" fmla="*/ 278936 h 21072"/>
                <a:gd name="T6" fmla="*/ 222013 w 21015"/>
                <a:gd name="T7" fmla="*/ 278936 h 21072"/>
                <a:gd name="T8" fmla="*/ 0 60000 65536"/>
                <a:gd name="T9" fmla="*/ 5898240 60000 65536"/>
                <a:gd name="T10" fmla="*/ 11796480 60000 65536"/>
                <a:gd name="T11" fmla="*/ 1769472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015" h="21072" extrusionOk="0">
                  <a:moveTo>
                    <a:pt x="17468" y="6506"/>
                  </a:moveTo>
                  <a:cubicBezTo>
                    <a:pt x="16410" y="7763"/>
                    <a:pt x="15333" y="6878"/>
                    <a:pt x="13824" y="5996"/>
                  </a:cubicBezTo>
                  <a:cubicBezTo>
                    <a:pt x="12317" y="5116"/>
                    <a:pt x="10950" y="4575"/>
                    <a:pt x="12006" y="3318"/>
                  </a:cubicBezTo>
                  <a:cubicBezTo>
                    <a:pt x="13062" y="2059"/>
                    <a:pt x="15140" y="1754"/>
                    <a:pt x="16648" y="2634"/>
                  </a:cubicBezTo>
                  <a:cubicBezTo>
                    <a:pt x="18155" y="3515"/>
                    <a:pt x="18522" y="5248"/>
                    <a:pt x="17468" y="6506"/>
                  </a:cubicBezTo>
                  <a:close/>
                  <a:moveTo>
                    <a:pt x="20868" y="4865"/>
                  </a:moveTo>
                  <a:cubicBezTo>
                    <a:pt x="20191" y="1663"/>
                    <a:pt x="16530" y="-474"/>
                    <a:pt x="12691" y="90"/>
                  </a:cubicBezTo>
                  <a:cubicBezTo>
                    <a:pt x="8853" y="655"/>
                    <a:pt x="5613" y="3118"/>
                    <a:pt x="6290" y="6320"/>
                  </a:cubicBezTo>
                  <a:cubicBezTo>
                    <a:pt x="6436" y="7009"/>
                    <a:pt x="6840" y="8088"/>
                    <a:pt x="7318" y="8862"/>
                  </a:cubicBezTo>
                  <a:lnTo>
                    <a:pt x="346" y="17166"/>
                  </a:lnTo>
                  <a:cubicBezTo>
                    <a:pt x="90" y="17473"/>
                    <a:pt x="-56" y="18024"/>
                    <a:pt x="20" y="18392"/>
                  </a:cubicBezTo>
                  <a:lnTo>
                    <a:pt x="470" y="20511"/>
                  </a:lnTo>
                  <a:cubicBezTo>
                    <a:pt x="547" y="20879"/>
                    <a:pt x="971" y="21126"/>
                    <a:pt x="1412" y="21061"/>
                  </a:cubicBezTo>
                  <a:lnTo>
                    <a:pt x="3454" y="20761"/>
                  </a:lnTo>
                  <a:cubicBezTo>
                    <a:pt x="3895" y="20696"/>
                    <a:pt x="4457" y="20387"/>
                    <a:pt x="4700" y="20072"/>
                  </a:cubicBezTo>
                  <a:lnTo>
                    <a:pt x="7456" y="16513"/>
                  </a:lnTo>
                  <a:lnTo>
                    <a:pt x="7480" y="16490"/>
                  </a:lnTo>
                  <a:lnTo>
                    <a:pt x="9346" y="16216"/>
                  </a:lnTo>
                  <a:lnTo>
                    <a:pt x="12566" y="12046"/>
                  </a:lnTo>
                  <a:cubicBezTo>
                    <a:pt x="13623" y="12195"/>
                    <a:pt x="15142" y="12146"/>
                    <a:pt x="16039" y="12013"/>
                  </a:cubicBezTo>
                  <a:cubicBezTo>
                    <a:pt x="19878" y="11449"/>
                    <a:pt x="21544" y="8068"/>
                    <a:pt x="20868" y="48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50800" tIns="50800" rIns="50800" bIns="50800" anchor="ctr"/>
            <a:lstStyle/>
            <a:p>
              <a:pPr eaLnBrk="0" hangingPunct="0"/>
              <a:endParaRPr lang="zh-CN" altLang="en-US" sz="2000">
                <a:solidFill>
                  <a:srgbClr val="484848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3" name="TextBox 26"/>
          <p:cNvSpPr txBox="1">
            <a:spLocks noChangeArrowheads="1"/>
          </p:cNvSpPr>
          <p:nvPr/>
        </p:nvSpPr>
        <p:spPr bwMode="auto">
          <a:xfrm>
            <a:off x="8862159" y="2472832"/>
            <a:ext cx="2896567" cy="848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按风险相似度分组，给组授权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27"/>
          <p:cNvSpPr txBox="1">
            <a:spLocks noChangeArrowheads="1"/>
          </p:cNvSpPr>
          <p:nvPr/>
        </p:nvSpPr>
        <p:spPr bwMode="auto">
          <a:xfrm>
            <a:off x="8862159" y="4483574"/>
            <a:ext cx="2896567" cy="848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使用标签标识数据流，限制敏感信息流出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28"/>
          <p:cNvSpPr txBox="1">
            <a:spLocks noChangeArrowheads="1"/>
          </p:cNvSpPr>
          <p:nvPr/>
        </p:nvSpPr>
        <p:spPr bwMode="auto">
          <a:xfrm>
            <a:off x="1137667" y="2162775"/>
            <a:ext cx="2896567" cy="848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设置基于设备功能的，更细的粒度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TextBox 29"/>
          <p:cNvSpPr txBox="1">
            <a:spLocks noChangeArrowheads="1"/>
          </p:cNvSpPr>
          <p:nvPr/>
        </p:nvSpPr>
        <p:spPr bwMode="auto">
          <a:xfrm>
            <a:off x="1130047" y="4177099"/>
            <a:ext cx="2896567" cy="158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1744" tIns="55871" rIns="111744" bIns="55871">
            <a:spAutoFit/>
          </a:bodyPr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>
              <a:lnSpc>
                <a:spcPct val="120000"/>
              </a:lnSpc>
            </a:pPr>
            <a:r>
              <a:rPr sz="20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Arial" panose="020B0604020202020204" pitchFamily="34" charset="0"/>
              </a:rPr>
              <a:t>从设备的自然语言，程序，注释中提取安全相关信息，生成对应的授权用户接口</a:t>
            </a:r>
            <a:endParaRPr lang="zh-CN" altLang="en-US" sz="200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Text Placeholder 2"/>
          <p:cNvSpPr txBox="1"/>
          <p:nvPr/>
        </p:nvSpPr>
        <p:spPr bwMode="auto">
          <a:xfrm>
            <a:off x="1749668" y="1791206"/>
            <a:ext cx="1615716" cy="3716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11744" tIns="64279" rIns="128560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Placeholder 2"/>
          <p:cNvSpPr txBox="1"/>
          <p:nvPr/>
        </p:nvSpPr>
        <p:spPr bwMode="auto">
          <a:xfrm>
            <a:off x="9678832" y="1797903"/>
            <a:ext cx="1210530" cy="3700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8560" tIns="64279" rIns="111744" bIns="64279" anchor="ctr"/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"/>
          <p:cNvSpPr txBox="1"/>
          <p:nvPr/>
        </p:nvSpPr>
        <p:spPr bwMode="auto">
          <a:xfrm>
            <a:off x="9742299" y="5727742"/>
            <a:ext cx="1146906" cy="3716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128560" tIns="64279" rIns="111744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 Placeholder 2"/>
          <p:cNvSpPr txBox="1"/>
          <p:nvPr/>
        </p:nvSpPr>
        <p:spPr bwMode="auto">
          <a:xfrm>
            <a:off x="5568778" y="3400350"/>
            <a:ext cx="1751335" cy="1089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8560" tIns="64279" rIns="128560" bIns="64279" anchor="ctr"/>
          <a:lstStyle>
            <a:lvl1pPr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793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793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0" hangingPunct="0"/>
            <a:r>
              <a:rPr lang="zh-CN" sz="2000" b="1">
                <a:solidFill>
                  <a:srgbClr val="FFFFFF"/>
                </a:solidFill>
                <a:latin typeface="微软雅黑" panose="020B0503020204020204" pitchFamily="34" charset="-122"/>
              </a:rPr>
              <a:t>用户</a:t>
            </a:r>
            <a:r>
              <a:rPr lang="zh-CN" sz="2000" b="1">
                <a:solidFill>
                  <a:schemeClr val="bg1"/>
                </a:solidFill>
                <a:latin typeface="微软雅黑" panose="020B0503020204020204" pitchFamily="34" charset="-122"/>
                <a:sym typeface="+mn-ea"/>
              </a:rPr>
              <a:t>访问控制</a:t>
            </a:r>
            <a:endParaRPr lang="zh-CN" sz="2000" b="1">
              <a:solidFill>
                <a:schemeClr val="bg1"/>
              </a:solidFill>
              <a:latin typeface="微软雅黑" panose="020B0503020204020204" pitchFamily="34" charset="-122"/>
              <a:sym typeface="+mn-ea"/>
            </a:endParaRPr>
          </a:p>
        </p:txBody>
      </p:sp>
      <p:sp>
        <p:nvSpPr>
          <p:cNvPr id="31" name="Text Placeholder 2"/>
          <p:cNvSpPr txBox="1"/>
          <p:nvPr/>
        </p:nvSpPr>
        <p:spPr bwMode="auto">
          <a:xfrm>
            <a:off x="1376290" y="5776635"/>
            <a:ext cx="1764729" cy="37167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111744" tIns="64279" rIns="128560" bIns="64279" anchor="ctr">
            <a:noAutofit/>
          </a:bodyPr>
          <a:lstStyle>
            <a:defPPr>
              <a:defRPr lang="zh-CN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1285875" eaLnBrk="0" hangingPunct="0">
              <a:defRPr/>
            </a:pPr>
            <a:r>
              <a:rPr lang="zh-CN" altLang="en-US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000" b="1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000" b="1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sz="3400" b="1">
                <a:solidFill>
                  <a:schemeClr val="tx1"/>
                </a:solidFill>
                <a:latin typeface="微软雅黑" panose="020B0503020204020204" pitchFamily="34" charset="-122"/>
                <a:sym typeface="+mn-ea"/>
              </a:rPr>
              <a:t>用户访问控制</a:t>
            </a:r>
            <a:endParaRPr lang="zh-CN" altLang="zh-CN" sz="3400" b="1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9" grpId="0" bldLvl="0" animBg="1"/>
      <p:bldP spid="10" grpId="0" bldLvl="0" animBg="1"/>
      <p:bldP spid="23" grpId="0"/>
      <p:bldP spid="24" grpId="0"/>
      <p:bldP spid="25" grpId="0"/>
      <p:bldP spid="26" grpId="0"/>
      <p:bldP spid="27" grpId="0" animBg="1" build="p"/>
      <p:bldP spid="28" grpId="0" animBg="1" build="p"/>
      <p:bldP spid="29" grpId="0" animBg="1" build="p"/>
      <p:bldP spid="30" grpId="0" build="p"/>
      <p:bldP spid="31" grpId="0" animBg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直接连接符 17"/>
          <p:cNvCxnSpPr/>
          <p:nvPr/>
        </p:nvCxnSpPr>
        <p:spPr>
          <a:xfrm rot="5400000">
            <a:off x="2542417" y="3961245"/>
            <a:ext cx="3765411" cy="0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5400000">
            <a:off x="6065590" y="3961245"/>
            <a:ext cx="3765411" cy="0"/>
          </a:xfrm>
          <a:prstGeom prst="line">
            <a:avLst/>
          </a:prstGeom>
          <a:ln w="3175">
            <a:solidFill>
              <a:srgbClr val="4E63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11 Rectángulo"/>
          <p:cNvSpPr/>
          <p:nvPr/>
        </p:nvSpPr>
        <p:spPr>
          <a:xfrm>
            <a:off x="1220954" y="2078544"/>
            <a:ext cx="2779044" cy="1107839"/>
          </a:xfrm>
          <a:prstGeom prst="rect">
            <a:avLst/>
          </a:prstGeom>
          <a:solidFill>
            <a:schemeClr val="accent1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6393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含义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211433" y="3842354"/>
            <a:ext cx="2578379" cy="1015045"/>
            <a:chOff x="495142" y="2548492"/>
            <a:chExt cx="2191599" cy="721850"/>
          </a:xfrm>
        </p:grpSpPr>
        <p:sp>
          <p:nvSpPr>
            <p:cNvPr id="22" name="矩形 21"/>
            <p:cNvSpPr/>
            <p:nvPr/>
          </p:nvSpPr>
          <p:spPr>
            <a:xfrm>
              <a:off x="503238" y="2548492"/>
              <a:ext cx="263395" cy="3057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63930" eaLnBrk="0" hangingPunct="0">
                <a:defRPr/>
              </a:pPr>
              <a:endParaRPr lang="en-US" altLang="zh-CN" sz="2200" ker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495142" y="2548716"/>
              <a:ext cx="2191599" cy="7216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>
                  <a:sym typeface="+mn-ea"/>
                </a:rPr>
                <a:t>根据用户预先定义的一组规则进行设备联动</a:t>
              </a:r>
              <a:endParaRPr lang="en-US" altLang="zh-CN" sz="20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42 Rectángulo"/>
          <p:cNvSpPr/>
          <p:nvPr/>
        </p:nvSpPr>
        <p:spPr>
          <a:xfrm>
            <a:off x="4771613" y="2078545"/>
            <a:ext cx="2779046" cy="1107839"/>
          </a:xfrm>
          <a:prstGeom prst="rect">
            <a:avLst/>
          </a:prstGeom>
          <a:solidFill>
            <a:schemeClr val="accent2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/>
          <a:p>
            <a:pPr algn="ctr" defTabSz="963930" eaLnBrk="0" hangingPunct="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可能的风险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4771618" y="3842355"/>
            <a:ext cx="3017520" cy="1938020"/>
            <a:chOff x="471218" y="2548491"/>
            <a:chExt cx="2564865" cy="1378225"/>
          </a:xfrm>
        </p:grpSpPr>
        <p:sp>
          <p:nvSpPr>
            <p:cNvPr id="26" name="矩形 25"/>
            <p:cNvSpPr/>
            <p:nvPr/>
          </p:nvSpPr>
          <p:spPr>
            <a:xfrm>
              <a:off x="471218" y="2548491"/>
              <a:ext cx="263395" cy="3057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63930" eaLnBrk="0" hangingPunct="0">
                <a:defRPr/>
              </a:pPr>
              <a:endParaRPr lang="en-US" altLang="zh-CN" sz="2200" kern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538686" y="2548491"/>
              <a:ext cx="2497397" cy="137822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963930" fontAlgn="auto"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>
                  <a:sym typeface="+mn-ea"/>
                </a:rPr>
                <a:t>hacker-&gt;plantform-&gt;user acount,</a:t>
              </a:r>
              <a:r>
                <a:rPr lang="zh-CN" altLang="en-US" sz="2000">
                  <a:sym typeface="+mn-ea"/>
                </a:rPr>
                <a:t>进行设备控制的平台有权限接入设备和用户个人信息</a:t>
              </a:r>
              <a:r>
                <a:rPr lang="en-US" altLang="zh-CN" sz="2000">
                  <a:sym typeface="+mn-ea"/>
                </a:rPr>
                <a:t>,</a:t>
              </a:r>
              <a:r>
                <a:rPr lang="zh-CN" altLang="en-US" sz="2000">
                  <a:sym typeface="+mn-ea"/>
                </a:rPr>
                <a:t>以及发布恶意软件，发起拒绝服务。</a:t>
              </a:r>
              <a:endParaRPr lang="en-US" altLang="zh-CN" sz="200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51 Rectángulo"/>
          <p:cNvSpPr/>
          <p:nvPr/>
        </p:nvSpPr>
        <p:spPr>
          <a:xfrm>
            <a:off x="8306490" y="2078543"/>
            <a:ext cx="2780904" cy="1107838"/>
          </a:xfrm>
          <a:prstGeom prst="rect">
            <a:avLst/>
          </a:prstGeom>
          <a:solidFill>
            <a:schemeClr val="accent3"/>
          </a:solidFill>
          <a:ln w="63500">
            <a:noFill/>
          </a:ln>
          <a:effectLst/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lIns="96407" tIns="48203" rIns="96407" bIns="48203" anchor="ctr"/>
          <a:lstStyle/>
          <a:p>
            <a:pPr algn="ctr" defTabSz="963930" eaLnBrk="0" hangingPunct="0">
              <a:defRPr/>
            </a:pPr>
            <a:r>
              <a:rPr lang="zh-CN" sz="2500" b="1" kern="0">
                <a:solidFill>
                  <a:srgbClr val="FFFFFF"/>
                </a:solidFill>
                <a:latin typeface="微软雅黑" panose="020B0503020204020204" pitchFamily="34" charset="-122"/>
              </a:rPr>
              <a:t>解决方案</a:t>
            </a:r>
            <a:endParaRPr lang="zh-CN" sz="1500" kern="0">
              <a:solidFill>
                <a:srgbClr val="FFFFFF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8510905" y="3842385"/>
            <a:ext cx="2578100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en-US" altLang="zh-CN" sz="2000">
                <a:sym typeface="+mn-ea"/>
              </a:rPr>
              <a:t>去中心化联动平台，无法通过一个中心节点的令牌获得整个网络的接入权。</a:t>
            </a:r>
            <a:endParaRPr lang="en-US" altLang="zh-CN" sz="2000"/>
          </a:p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sym typeface="+mn-ea"/>
              </a:rPr>
              <a:t>研发自动化的联动规则生成程序。</a:t>
            </a:r>
            <a:endParaRPr lang="en-US" altLang="zh-CN" sz="200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23"/>
          <p:cNvSpPr>
            <a:spLocks noChangeArrowheads="1"/>
          </p:cNvSpPr>
          <p:nvPr/>
        </p:nvSpPr>
        <p:spPr bwMode="auto">
          <a:xfrm>
            <a:off x="863119" y="263283"/>
            <a:ext cx="6005473" cy="617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6420" tIns="48210" rIns="96420" bIns="48210">
            <a:spAutoFit/>
          </a:bodyPr>
          <a:lstStyle/>
          <a:p>
            <a:pPr defTabSz="963930" fontAlgn="auto">
              <a:spcBef>
                <a:spcPct val="0"/>
              </a:spcBef>
              <a:spcAft>
                <a:spcPct val="0"/>
              </a:spcAft>
            </a:pPr>
            <a:r>
              <a:rPr lang="zh-CN" altLang="en-US" sz="3400">
                <a:solidFill>
                  <a:prstClr val="black">
                    <a:lumMod val="7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姚体" panose="02010601030101010101" pitchFamily="2" charset="-122"/>
              </a:rPr>
              <a:t>设备联动安全</a:t>
            </a:r>
            <a:endParaRPr lang="en-US" altLang="zh-CN" sz="3400">
              <a:solidFill>
                <a:prstClr val="black">
                  <a:lumMod val="85000"/>
                  <a:lumOff val="1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方正姚体" panose="02010601030101010101" pitchFamily="2" charset="-122"/>
            </a:endParaRPr>
          </a:p>
        </p:txBody>
      </p:sp>
    </p:spTree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4" grpId="0" bldLvl="0" animBg="1"/>
      <p:bldP spid="28" grpId="0" bldLvl="0" animBg="1"/>
    </p:bldLst>
  </p:timing>
</p:sld>
</file>

<file path=ppt/tags/tag1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10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11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12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13.xml><?xml version="1.0" encoding="utf-8"?>
<p:tagLst xmlns:p="http://schemas.openxmlformats.org/presentationml/2006/main">
  <p:tag name="AS_NET" val="2.0.50727.5485"/>
  <p:tag name="AS_OS" val="Microsoft Windows NT 6.1.7601 Service Pack 1"/>
  <p:tag name="AS_RELEASE_DATE" val="2018.04.09"/>
  <p:tag name="AS_TITLE" val="Aspose.Slides for .NET 2.0"/>
  <p:tag name="AS_VERSION" val="18.4"/>
  <p:tag name="ISPRING_OUTPUT_FOLDER" val="C:\Users\Administrator\Desktop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PATH" val="E:\素材\正版图-卖\PPT\0变色龙\0包图网\bt369\ppt\bt369.pptx"/>
  <p:tag name="ISPRING_PRESENTATION_TITLE" val="bt612"/>
  <p:tag name="ISPRING_PROJECT_FOLDER_UPDATED" val="1"/>
  <p:tag name="ISPRING_RESOURCE_FOLDER" val="E:\素材\正版图-卖\PPT\0变色龙\0包图网\bt369\ppt\bt369\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_SCREEN_RECS_UPDATED" val="E:\素材\正版图-卖\PPT\0变色龙\0包图网\bt369\ppt\bt369"/>
  <p:tag name="ISPRING_ULTRA_SCORM_COURSE_ID" val="9E7965BD-BA7C-4284-B303-3DF26FF20985"/>
  <p:tag name="ISPRING_UUID" val="{C1A8F295-47DC-48FB-81BD-666766343352}"/>
  <p:tag name="ISPRINGCLOUDFOLDERID" val="0"/>
  <p:tag name="ISPRINGCLOUDFOLDERPATH" val="Repository"/>
  <p:tag name="ISPRINGONLINEFOLDERID" val="0"/>
  <p:tag name="ISPRINGONLINEFOLDERPATH" val="Content List"/>
  <p:tag name="COMMONDATA" val="eyJoZGlkIjoiMzcyODI5NDVjMWU2OGY0ZDA4NzY1NWIzZjcxN2M4MTQifQ=="/>
</p:tagLst>
</file>

<file path=ppt/tags/tag2.xml><?xml version="1.0" encoding="utf-8"?>
<p:tagLst xmlns:p="http://schemas.openxmlformats.org/presentationml/2006/main">
  <p:tag name="KSO_WM_UNIT_PLACING_PICTURE_USER_VIEWPORT" val="{&quot;height&quot;:7635,&quot;width&quot;:10575}"/>
</p:tagLst>
</file>

<file path=ppt/tags/tag3.xml><?xml version="1.0" encoding="utf-8"?>
<p:tagLst xmlns:p="http://schemas.openxmlformats.org/presentationml/2006/main">
  <p:tag name="ID" val="553512"/>
  <p:tag name="MH" val="20160830110146"/>
  <p:tag name="MH_LIBRARY" val="CONTENTS"/>
  <p:tag name="MH_ORDER" val="1"/>
  <p:tag name="MH_TYPE" val="ENTRY"/>
</p:tagLst>
</file>

<file path=ppt/tags/tag4.xml><?xml version="1.0" encoding="utf-8"?>
<p:tagLst xmlns:p="http://schemas.openxmlformats.org/presentationml/2006/main">
  <p:tag name="ID" val="553512"/>
  <p:tag name="MH" val="20160830110146"/>
  <p:tag name="MH_LIBRARY" val="CONTENTS"/>
  <p:tag name="MH_ORDER" val="2"/>
  <p:tag name="MH_TYPE" val="ENTRY"/>
</p:tagLst>
</file>

<file path=ppt/tags/tag5.xml><?xml version="1.0" encoding="utf-8"?>
<p:tagLst xmlns:p="http://schemas.openxmlformats.org/presentationml/2006/main">
  <p:tag name="ID" val="553512"/>
  <p:tag name="MH" val="20160830110146"/>
  <p:tag name="MH_LIBRARY" val="CONTENTS"/>
  <p:tag name="MH_ORDER" val="3"/>
  <p:tag name="MH_TYPE" val="ENTRY"/>
</p:tagLst>
</file>

<file path=ppt/tags/tag6.xml><?xml version="1.0" encoding="utf-8"?>
<p:tagLst xmlns:p="http://schemas.openxmlformats.org/presentationml/2006/main">
  <p:tag name="ID" val="553512"/>
  <p:tag name="MH" val="20160830110146"/>
  <p:tag name="MH_LIBRARY" val="CONTENTS"/>
  <p:tag name="MH_ORDER" val="4"/>
  <p:tag name="MH_TYPE" val="ENTRY"/>
</p:tagLst>
</file>

<file path=ppt/tags/tag7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8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ags/tag9.xml><?xml version="1.0" encoding="utf-8"?>
<p:tagLst xmlns:p="http://schemas.openxmlformats.org/presentationml/2006/main">
  <p:tag name="ID" val="553512"/>
  <p:tag name="MH" val="20160830110146"/>
  <p:tag name="MH_LIBRARY" val="CONTENTS"/>
  <p:tag name="MH_TYPE" val="OTHERS"/>
</p:tagLst>
</file>

<file path=ppt/theme/theme1.xml><?xml version="1.0" encoding="utf-8"?>
<a:theme xmlns:a="http://schemas.openxmlformats.org/drawingml/2006/main" name="Office Theme">
  <a:themeElements>
    <a:clrScheme name="我的主题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060"/>
      </a:accent1>
      <a:accent2>
        <a:srgbClr val="006FBE"/>
      </a:accent2>
      <a:accent3>
        <a:srgbClr val="002060"/>
      </a:accent3>
      <a:accent4>
        <a:srgbClr val="006FBE"/>
      </a:accent4>
      <a:accent5>
        <a:srgbClr val="002060"/>
      </a:accent5>
      <a:accent6>
        <a:srgbClr val="006FBE"/>
      </a:accent6>
      <a:hlink>
        <a:srgbClr val="002060"/>
      </a:hlink>
      <a:folHlink>
        <a:srgbClr val="954F72"/>
      </a:folHlink>
    </a:clrScheme>
    <a:fontScheme name="Office 主题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我的主题色">
      <a:dk1>
        <a:srgbClr val="393939"/>
      </a:dk1>
      <a:lt1>
        <a:srgbClr val="FFFFFF"/>
      </a:lt1>
      <a:dk2>
        <a:srgbClr val="2A2A2A"/>
      </a:dk2>
      <a:lt2>
        <a:srgbClr val="242424"/>
      </a:lt2>
      <a:accent1>
        <a:srgbClr val="025835"/>
      </a:accent1>
      <a:accent2>
        <a:srgbClr val="8DC74E"/>
      </a:accent2>
      <a:accent3>
        <a:srgbClr val="025835"/>
      </a:accent3>
      <a:accent4>
        <a:srgbClr val="8DC74E"/>
      </a:accent4>
      <a:accent5>
        <a:srgbClr val="025835"/>
      </a:accent5>
      <a:accent6>
        <a:srgbClr val="8DC74E"/>
      </a:accent6>
      <a:hlink>
        <a:srgbClr val="47BCA1"/>
      </a:hlink>
      <a:folHlink>
        <a:srgbClr val="FA8D78"/>
      </a:folHlink>
    </a:clrScheme>
    <a:fontScheme name="Temp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 sz="2000" dirty="0" smtClean="0">
            <a:solidFill>
              <a:srgbClr val="015835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我的主题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060"/>
      </a:accent1>
      <a:accent2>
        <a:srgbClr val="006FBE"/>
      </a:accent2>
      <a:accent3>
        <a:srgbClr val="002060"/>
      </a:accent3>
      <a:accent4>
        <a:srgbClr val="006FBE"/>
      </a:accent4>
      <a:accent5>
        <a:srgbClr val="002060"/>
      </a:accent5>
      <a:accent6>
        <a:srgbClr val="006FBE"/>
      </a:accent6>
      <a:hlink>
        <a:srgbClr val="002060"/>
      </a:hlink>
      <a:folHlink>
        <a:srgbClr val="954F72"/>
      </a:folHlink>
    </a:clrScheme>
    <a:fontScheme name="Temp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 sz="2000" dirty="0" smtClean="0">
            <a:solidFill>
              <a:srgbClr val="015835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自定义设计方案">
  <a:themeElements>
    <a:clrScheme name="自定义 1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E639C"/>
      </a:accent1>
      <a:accent2>
        <a:srgbClr val="3A3838"/>
      </a:accent2>
      <a:accent3>
        <a:srgbClr val="4E639C"/>
      </a:accent3>
      <a:accent4>
        <a:srgbClr val="3A3838"/>
      </a:accent4>
      <a:accent5>
        <a:srgbClr val="4E639C"/>
      </a:accent5>
      <a:accent6>
        <a:srgbClr val="3A3838"/>
      </a:accent6>
      <a:hlink>
        <a:srgbClr val="4E639C"/>
      </a:hlink>
      <a:folHlink>
        <a:srgbClr val="3A3838"/>
      </a:folHlink>
    </a:clrScheme>
    <a:fontScheme name="Temp">
      <a:majorFont>
        <a:latin typeface="Arial"/>
        <a:ea typeface="微软雅黑"/>
        <a:cs typeface="Arial"/>
      </a:majorFont>
      <a:minorFont>
        <a:latin typeface="Arial"/>
        <a:ea typeface="微软雅黑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 sz="2000" dirty="0" smtClean="0">
            <a:solidFill>
              <a:srgbClr val="015835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1820</Words>
  <Application>WPS 演示</Application>
  <PresentationFormat>自定义</PresentationFormat>
  <Paragraphs>247</Paragraphs>
  <Slides>17</Slides>
  <Notes>28</Notes>
  <HiddenSlides>0</HiddenSlides>
  <MMClips>1</MMClips>
  <ScaleCrop>false</ScaleCrop>
  <HeadingPairs>
    <vt:vector size="6" baseType="variant">
      <vt:variant>
        <vt:lpstr>已用的字体</vt:lpstr>
      </vt:variant>
      <vt:variant>
        <vt:i4>34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55" baseType="lpstr">
      <vt:lpstr>Arial</vt:lpstr>
      <vt:lpstr>宋体</vt:lpstr>
      <vt:lpstr>Wingdings</vt:lpstr>
      <vt:lpstr>Calibri</vt:lpstr>
      <vt:lpstr>Calibri</vt:lpstr>
      <vt:lpstr>微软雅黑</vt:lpstr>
      <vt:lpstr>方正姚体</vt:lpstr>
      <vt:lpstr>Humnst777 Cn BT</vt:lpstr>
      <vt:lpstr>Segoe Print</vt:lpstr>
      <vt:lpstr>Open Sans</vt:lpstr>
      <vt:lpstr>等线</vt:lpstr>
      <vt:lpstr>Arial</vt:lpstr>
      <vt:lpstr>Arial Unicode MS</vt:lpstr>
      <vt:lpstr>Calibri Light</vt:lpstr>
      <vt:lpstr>Helvetica Light</vt:lpstr>
      <vt:lpstr>Aller Light</vt:lpstr>
      <vt:lpstr>Lato Regular</vt:lpstr>
      <vt:lpstr>FontAwesome</vt:lpstr>
      <vt:lpstr>Gill Sans</vt:lpstr>
      <vt:lpstr>Aharoni</vt:lpstr>
      <vt:lpstr>方正兰亭粗黑_GBK</vt:lpstr>
      <vt:lpstr>Helvetica</vt:lpstr>
      <vt:lpstr>Impact</vt:lpstr>
      <vt:lpstr>张海山锐谐体2.0-授权联系：Samtype@QQ.com</vt:lpstr>
      <vt:lpstr>Open Sans</vt:lpstr>
      <vt:lpstr>Open Sans Light</vt:lpstr>
      <vt:lpstr>Meiryo</vt:lpstr>
      <vt:lpstr>Yu Gothic UI</vt:lpstr>
      <vt:lpstr>Arial Narrow</vt:lpstr>
      <vt:lpstr>Gill Sans MT</vt:lpstr>
      <vt:lpstr>黑体</vt:lpstr>
      <vt:lpstr>华文仿宋</vt:lpstr>
      <vt:lpstr>华文行楷</vt:lpstr>
      <vt:lpstr>华文隶书</vt:lpstr>
      <vt:lpstr>Office Theme</vt:lpstr>
      <vt:lpstr>自定义设计方案</vt:lpstr>
      <vt:lpstr>1_自定义设计方案</vt:lpstr>
      <vt:lpstr>2_自定义设计方案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风云办公PPT模板</dc:title>
  <dc:creator/>
  <cp:keywords>风云办公</cp:keywords>
  <dc:description>风云办公 http://www.ppt118.com</dc:description>
  <cp:lastModifiedBy>清寒</cp:lastModifiedBy>
  <cp:revision>28</cp:revision>
  <dcterms:created xsi:type="dcterms:W3CDTF">2017-01-02T18:01:00Z</dcterms:created>
  <dcterms:modified xsi:type="dcterms:W3CDTF">2022-09-27T09:03:07Z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15E3852140EB449C88DB6242AAB35EB2</vt:lpwstr>
  </property>
  <property fmtid="{D5CDD505-2E9C-101B-9397-08002B2CF9AE}" pid="3" name="KSOProductBuildVer">
    <vt:lpwstr>2052-11.1.0.12358</vt:lpwstr>
  </property>
</Properties>
</file>

<file path=docProps/thumbnail.jpeg>
</file>